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328" r:id="rId5"/>
    <p:sldId id="330" r:id="rId6"/>
    <p:sldId id="331" r:id="rId7"/>
    <p:sldId id="332" r:id="rId8"/>
    <p:sldId id="333" r:id="rId9"/>
    <p:sldId id="329" r:id="rId10"/>
    <p:sldId id="334" r:id="rId11"/>
    <p:sldId id="342" r:id="rId12"/>
    <p:sldId id="337" r:id="rId13"/>
    <p:sldId id="338" r:id="rId14"/>
    <p:sldId id="339" r:id="rId15"/>
    <p:sldId id="317" r:id="rId16"/>
    <p:sldId id="343" r:id="rId17"/>
    <p:sldId id="318" r:id="rId18"/>
    <p:sldId id="319" r:id="rId19"/>
    <p:sldId id="320" r:id="rId20"/>
    <p:sldId id="321" r:id="rId21"/>
    <p:sldId id="340" r:id="rId22"/>
    <p:sldId id="341" r:id="rId23"/>
    <p:sldId id="322" r:id="rId24"/>
    <p:sldId id="323" r:id="rId25"/>
    <p:sldId id="324" r:id="rId26"/>
    <p:sldId id="344" r:id="rId27"/>
    <p:sldId id="345" r:id="rId28"/>
    <p:sldId id="347" r:id="rId29"/>
    <p:sldId id="348" r:id="rId30"/>
    <p:sldId id="298" r:id="rId31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893C"/>
    <a:srgbClr val="2964FF"/>
    <a:srgbClr val="35CAF3"/>
    <a:srgbClr val="36A1F2"/>
    <a:srgbClr val="FFFFFF"/>
    <a:srgbClr val="160B4D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9" autoAdjust="0"/>
  </p:normalViewPr>
  <p:slideViewPr>
    <p:cSldViewPr>
      <p:cViewPr varScale="1">
        <p:scale>
          <a:sx n="78" d="100"/>
          <a:sy n="78" d="100"/>
        </p:scale>
        <p:origin x="850" y="72"/>
      </p:cViewPr>
      <p:guideLst>
        <p:guide orient="horz" pos="2880"/>
        <p:guide pos="216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90" d="100"/>
        <a:sy n="90" d="100"/>
      </p:scale>
      <p:origin x="0" y="-418"/>
    </p:cViewPr>
  </p:sorterViewPr>
  <p:notesViewPr>
    <p:cSldViewPr>
      <p:cViewPr varScale="1">
        <p:scale>
          <a:sx n="83" d="100"/>
          <a:sy n="83" d="100"/>
        </p:scale>
        <p:origin x="1392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6C138-4BB9-468B-ABE1-81E6EEC5DD4A}" type="datetimeFigureOut">
              <a:rPr lang="ru-RU" smtClean="0"/>
              <a:t>06.05.2023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6020D-938C-4A33-BB99-6D28474641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65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652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446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663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83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41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16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517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30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09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33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889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59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897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7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0369" y="316229"/>
            <a:ext cx="1095126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96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96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96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706111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5557" y="1848151"/>
            <a:ext cx="152963" cy="2072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3415" y="1848151"/>
            <a:ext cx="179556" cy="20724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058638" y="1767988"/>
            <a:ext cx="22860" cy="283845"/>
          </a:xfrm>
          <a:custGeom>
            <a:avLst/>
            <a:gdLst/>
            <a:ahLst/>
            <a:cxnLst/>
            <a:rect l="l" t="t" r="r" b="b"/>
            <a:pathLst>
              <a:path w="22859" h="283844">
                <a:moveTo>
                  <a:pt x="22300" y="0"/>
                </a:moveTo>
                <a:lnTo>
                  <a:pt x="0" y="0"/>
                </a:lnTo>
                <a:lnTo>
                  <a:pt x="0" y="283711"/>
                </a:lnTo>
                <a:lnTo>
                  <a:pt x="22300" y="283711"/>
                </a:lnTo>
                <a:lnTo>
                  <a:pt x="2230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57778" y="1851845"/>
            <a:ext cx="152031" cy="20355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760044" y="1800682"/>
            <a:ext cx="104775" cy="255270"/>
          </a:xfrm>
          <a:custGeom>
            <a:avLst/>
            <a:gdLst/>
            <a:ahLst/>
            <a:cxnLst/>
            <a:rect l="l" t="t" r="r" b="b"/>
            <a:pathLst>
              <a:path w="104775" h="255269">
                <a:moveTo>
                  <a:pt x="59312" y="0"/>
                </a:moveTo>
                <a:lnTo>
                  <a:pt x="36975" y="0"/>
                </a:lnTo>
                <a:lnTo>
                  <a:pt x="36975" y="51163"/>
                </a:lnTo>
                <a:lnTo>
                  <a:pt x="0" y="51163"/>
                </a:lnTo>
                <a:lnTo>
                  <a:pt x="0" y="69269"/>
                </a:lnTo>
                <a:lnTo>
                  <a:pt x="36975" y="69269"/>
                </a:lnTo>
                <a:lnTo>
                  <a:pt x="36975" y="202620"/>
                </a:lnTo>
                <a:lnTo>
                  <a:pt x="47416" y="241599"/>
                </a:lnTo>
                <a:lnTo>
                  <a:pt x="80658" y="254713"/>
                </a:lnTo>
                <a:lnTo>
                  <a:pt x="90703" y="254713"/>
                </a:lnTo>
                <a:lnTo>
                  <a:pt x="98633" y="253665"/>
                </a:lnTo>
                <a:lnTo>
                  <a:pt x="104449" y="251569"/>
                </a:lnTo>
                <a:lnTo>
                  <a:pt x="103524" y="233466"/>
                </a:lnTo>
                <a:lnTo>
                  <a:pt x="89216" y="235318"/>
                </a:lnTo>
                <a:lnTo>
                  <a:pt x="76098" y="235318"/>
                </a:lnTo>
                <a:lnTo>
                  <a:pt x="59312" y="202439"/>
                </a:lnTo>
                <a:lnTo>
                  <a:pt x="59312" y="69269"/>
                </a:lnTo>
                <a:lnTo>
                  <a:pt x="100946" y="69269"/>
                </a:lnTo>
                <a:lnTo>
                  <a:pt x="100946" y="51163"/>
                </a:lnTo>
                <a:lnTo>
                  <a:pt x="59312" y="51163"/>
                </a:lnTo>
                <a:lnTo>
                  <a:pt x="5931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122759" y="1779069"/>
            <a:ext cx="31115" cy="273050"/>
          </a:xfrm>
          <a:custGeom>
            <a:avLst/>
            <a:gdLst/>
            <a:ahLst/>
            <a:cxnLst/>
            <a:rect l="l" t="t" r="r" b="b"/>
            <a:pathLst>
              <a:path w="31115" h="273050">
                <a:moveTo>
                  <a:pt x="26203" y="72776"/>
                </a:moveTo>
                <a:lnTo>
                  <a:pt x="3899" y="72776"/>
                </a:lnTo>
                <a:lnTo>
                  <a:pt x="3899" y="272630"/>
                </a:lnTo>
                <a:lnTo>
                  <a:pt x="26203" y="272630"/>
                </a:lnTo>
                <a:lnTo>
                  <a:pt x="26203" y="72776"/>
                </a:lnTo>
                <a:close/>
              </a:path>
              <a:path w="31115" h="273050">
                <a:moveTo>
                  <a:pt x="19925" y="0"/>
                </a:moveTo>
                <a:lnTo>
                  <a:pt x="10507" y="0"/>
                </a:lnTo>
                <a:lnTo>
                  <a:pt x="6806" y="1480"/>
                </a:lnTo>
                <a:lnTo>
                  <a:pt x="4064" y="4436"/>
                </a:lnTo>
                <a:lnTo>
                  <a:pt x="1354" y="7266"/>
                </a:lnTo>
                <a:lnTo>
                  <a:pt x="0" y="10777"/>
                </a:lnTo>
                <a:lnTo>
                  <a:pt x="0" y="19150"/>
                </a:lnTo>
                <a:lnTo>
                  <a:pt x="1354" y="22657"/>
                </a:lnTo>
                <a:lnTo>
                  <a:pt x="6806" y="28325"/>
                </a:lnTo>
                <a:lnTo>
                  <a:pt x="10507" y="29740"/>
                </a:lnTo>
                <a:lnTo>
                  <a:pt x="19925" y="29740"/>
                </a:lnTo>
                <a:lnTo>
                  <a:pt x="23658" y="28325"/>
                </a:lnTo>
                <a:lnTo>
                  <a:pt x="26368" y="25491"/>
                </a:lnTo>
                <a:lnTo>
                  <a:pt x="29243" y="22657"/>
                </a:lnTo>
                <a:lnTo>
                  <a:pt x="30664" y="19150"/>
                </a:lnTo>
                <a:lnTo>
                  <a:pt x="30664" y="10777"/>
                </a:lnTo>
                <a:lnTo>
                  <a:pt x="29243" y="7266"/>
                </a:lnTo>
                <a:lnTo>
                  <a:pt x="26368" y="4436"/>
                </a:lnTo>
                <a:lnTo>
                  <a:pt x="23658" y="1480"/>
                </a:lnTo>
                <a:lnTo>
                  <a:pt x="19925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14266" y="1848151"/>
            <a:ext cx="179523" cy="20724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56878" y="1848151"/>
            <a:ext cx="151667" cy="20354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72958" y="1848151"/>
            <a:ext cx="152989" cy="207244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5972666" y="1082361"/>
            <a:ext cx="896619" cy="535940"/>
          </a:xfrm>
          <a:custGeom>
            <a:avLst/>
            <a:gdLst/>
            <a:ahLst/>
            <a:cxnLst/>
            <a:rect l="l" t="t" r="r" b="b"/>
            <a:pathLst>
              <a:path w="896620" h="535940">
                <a:moveTo>
                  <a:pt x="662523" y="0"/>
                </a:moveTo>
                <a:lnTo>
                  <a:pt x="614593" y="3485"/>
                </a:lnTo>
                <a:lnTo>
                  <a:pt x="571465" y="13943"/>
                </a:lnTo>
                <a:lnTo>
                  <a:pt x="533132" y="31377"/>
                </a:lnTo>
                <a:lnTo>
                  <a:pt x="499588" y="55789"/>
                </a:lnTo>
                <a:lnTo>
                  <a:pt x="469670" y="88009"/>
                </a:lnTo>
                <a:lnTo>
                  <a:pt x="442221" y="129455"/>
                </a:lnTo>
                <a:lnTo>
                  <a:pt x="417244" y="180130"/>
                </a:lnTo>
                <a:lnTo>
                  <a:pt x="394742" y="240037"/>
                </a:lnTo>
                <a:lnTo>
                  <a:pt x="379582" y="278739"/>
                </a:lnTo>
                <a:lnTo>
                  <a:pt x="346337" y="339951"/>
                </a:lnTo>
                <a:lnTo>
                  <a:pt x="308567" y="379779"/>
                </a:lnTo>
                <a:lnTo>
                  <a:pt x="262444" y="399580"/>
                </a:lnTo>
                <a:lnTo>
                  <a:pt x="236013" y="402055"/>
                </a:lnTo>
                <a:lnTo>
                  <a:pt x="204340" y="399770"/>
                </a:lnTo>
                <a:lnTo>
                  <a:pt x="152225" y="381483"/>
                </a:lnTo>
                <a:lnTo>
                  <a:pt x="115533" y="345284"/>
                </a:lnTo>
                <a:lnTo>
                  <a:pt x="96965" y="293674"/>
                </a:lnTo>
                <a:lnTo>
                  <a:pt x="94644" y="262235"/>
                </a:lnTo>
                <a:lnTo>
                  <a:pt x="97415" y="227775"/>
                </a:lnTo>
                <a:lnTo>
                  <a:pt x="119579" y="171673"/>
                </a:lnTo>
                <a:lnTo>
                  <a:pt x="163419" y="132964"/>
                </a:lnTo>
                <a:lnTo>
                  <a:pt x="226016" y="113459"/>
                </a:lnTo>
                <a:lnTo>
                  <a:pt x="264165" y="111021"/>
                </a:lnTo>
                <a:lnTo>
                  <a:pt x="264165" y="591"/>
                </a:lnTo>
                <a:lnTo>
                  <a:pt x="194081" y="8693"/>
                </a:lnTo>
                <a:lnTo>
                  <a:pt x="129987" y="33001"/>
                </a:lnTo>
                <a:lnTo>
                  <a:pt x="75625" y="72306"/>
                </a:lnTo>
                <a:lnTo>
                  <a:pt x="34744" y="125404"/>
                </a:lnTo>
                <a:lnTo>
                  <a:pt x="8685" y="189633"/>
                </a:lnTo>
                <a:lnTo>
                  <a:pt x="0" y="262235"/>
                </a:lnTo>
                <a:lnTo>
                  <a:pt x="4193" y="315677"/>
                </a:lnTo>
                <a:lnTo>
                  <a:pt x="16772" y="363800"/>
                </a:lnTo>
                <a:lnTo>
                  <a:pt x="37738" y="406603"/>
                </a:lnTo>
                <a:lnTo>
                  <a:pt x="67090" y="444086"/>
                </a:lnTo>
                <a:lnTo>
                  <a:pt x="102919" y="474274"/>
                </a:lnTo>
                <a:lnTo>
                  <a:pt x="143315" y="495833"/>
                </a:lnTo>
                <a:lnTo>
                  <a:pt x="188279" y="508766"/>
                </a:lnTo>
                <a:lnTo>
                  <a:pt x="237810" y="513077"/>
                </a:lnTo>
                <a:lnTo>
                  <a:pt x="266937" y="511579"/>
                </a:lnTo>
                <a:lnTo>
                  <a:pt x="320255" y="499584"/>
                </a:lnTo>
                <a:lnTo>
                  <a:pt x="366903" y="475281"/>
                </a:lnTo>
                <a:lnTo>
                  <a:pt x="408226" y="438685"/>
                </a:lnTo>
                <a:lnTo>
                  <a:pt x="444873" y="388574"/>
                </a:lnTo>
                <a:lnTo>
                  <a:pt x="479320" y="317758"/>
                </a:lnTo>
                <a:lnTo>
                  <a:pt x="512577" y="231597"/>
                </a:lnTo>
                <a:lnTo>
                  <a:pt x="529389" y="196077"/>
                </a:lnTo>
                <a:lnTo>
                  <a:pt x="563658" y="146419"/>
                </a:lnTo>
                <a:lnTo>
                  <a:pt x="606053" y="119867"/>
                </a:lnTo>
                <a:lnTo>
                  <a:pt x="663713" y="111021"/>
                </a:lnTo>
                <a:lnTo>
                  <a:pt x="694072" y="113306"/>
                </a:lnTo>
                <a:lnTo>
                  <a:pt x="744691" y="131607"/>
                </a:lnTo>
                <a:lnTo>
                  <a:pt x="781202" y="168181"/>
                </a:lnTo>
                <a:lnTo>
                  <a:pt x="799775" y="222783"/>
                </a:lnTo>
                <a:lnTo>
                  <a:pt x="802098" y="256850"/>
                </a:lnTo>
                <a:lnTo>
                  <a:pt x="799286" y="293830"/>
                </a:lnTo>
                <a:lnTo>
                  <a:pt x="776810" y="355622"/>
                </a:lnTo>
                <a:lnTo>
                  <a:pt x="732457" y="400144"/>
                </a:lnTo>
                <a:lnTo>
                  <a:pt x="669560" y="422654"/>
                </a:lnTo>
                <a:lnTo>
                  <a:pt x="631364" y="425468"/>
                </a:lnTo>
                <a:lnTo>
                  <a:pt x="631364" y="535898"/>
                </a:lnTo>
                <a:lnTo>
                  <a:pt x="704893" y="526741"/>
                </a:lnTo>
                <a:lnTo>
                  <a:pt x="769748" y="499285"/>
                </a:lnTo>
                <a:lnTo>
                  <a:pt x="823051" y="455329"/>
                </a:lnTo>
                <a:lnTo>
                  <a:pt x="863194" y="397852"/>
                </a:lnTo>
                <a:lnTo>
                  <a:pt x="887894" y="330208"/>
                </a:lnTo>
                <a:lnTo>
                  <a:pt x="896138" y="256850"/>
                </a:lnTo>
                <a:lnTo>
                  <a:pt x="892168" y="200543"/>
                </a:lnTo>
                <a:lnTo>
                  <a:pt x="880257" y="150471"/>
                </a:lnTo>
                <a:lnTo>
                  <a:pt x="860410" y="106623"/>
                </a:lnTo>
                <a:lnTo>
                  <a:pt x="832630" y="68990"/>
                </a:lnTo>
                <a:lnTo>
                  <a:pt x="797965" y="38802"/>
                </a:lnTo>
                <a:lnTo>
                  <a:pt x="758059" y="17243"/>
                </a:lnTo>
                <a:lnTo>
                  <a:pt x="712912" y="4310"/>
                </a:lnTo>
                <a:lnTo>
                  <a:pt x="66252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899897" y="1088275"/>
            <a:ext cx="1754505" cy="538480"/>
          </a:xfrm>
          <a:custGeom>
            <a:avLst/>
            <a:gdLst/>
            <a:ahLst/>
            <a:cxnLst/>
            <a:rect l="l" t="t" r="r" b="b"/>
            <a:pathLst>
              <a:path w="1754504" h="538480">
                <a:moveTo>
                  <a:pt x="531558" y="473214"/>
                </a:moveTo>
                <a:lnTo>
                  <a:pt x="492899" y="467664"/>
                </a:lnTo>
                <a:lnTo>
                  <a:pt x="465480" y="392671"/>
                </a:lnTo>
                <a:lnTo>
                  <a:pt x="436460" y="313270"/>
                </a:lnTo>
                <a:lnTo>
                  <a:pt x="363118" y="112661"/>
                </a:lnTo>
                <a:lnTo>
                  <a:pt x="335280" y="36512"/>
                </a:lnTo>
                <a:lnTo>
                  <a:pt x="335280" y="313270"/>
                </a:lnTo>
                <a:lnTo>
                  <a:pt x="196265" y="313270"/>
                </a:lnTo>
                <a:lnTo>
                  <a:pt x="259092" y="130035"/>
                </a:lnTo>
                <a:lnTo>
                  <a:pt x="264668" y="112661"/>
                </a:lnTo>
                <a:lnTo>
                  <a:pt x="266890" y="112661"/>
                </a:lnTo>
                <a:lnTo>
                  <a:pt x="272110" y="128917"/>
                </a:lnTo>
                <a:lnTo>
                  <a:pt x="335280" y="313270"/>
                </a:lnTo>
                <a:lnTo>
                  <a:pt x="335280" y="36512"/>
                </a:lnTo>
                <a:lnTo>
                  <a:pt x="321932" y="0"/>
                </a:lnTo>
                <a:lnTo>
                  <a:pt x="210781" y="0"/>
                </a:lnTo>
                <a:lnTo>
                  <a:pt x="38658" y="467664"/>
                </a:lnTo>
                <a:lnTo>
                  <a:pt x="0" y="473214"/>
                </a:lnTo>
                <a:lnTo>
                  <a:pt x="0" y="537870"/>
                </a:lnTo>
                <a:lnTo>
                  <a:pt x="184378" y="537870"/>
                </a:lnTo>
                <a:lnTo>
                  <a:pt x="184378" y="473214"/>
                </a:lnTo>
                <a:lnTo>
                  <a:pt x="146837" y="466547"/>
                </a:lnTo>
                <a:lnTo>
                  <a:pt x="170624" y="392671"/>
                </a:lnTo>
                <a:lnTo>
                  <a:pt x="360959" y="392671"/>
                </a:lnTo>
                <a:lnTo>
                  <a:pt x="384746" y="466547"/>
                </a:lnTo>
                <a:lnTo>
                  <a:pt x="347179" y="473214"/>
                </a:lnTo>
                <a:lnTo>
                  <a:pt x="347179" y="537870"/>
                </a:lnTo>
                <a:lnTo>
                  <a:pt x="531558" y="537870"/>
                </a:lnTo>
                <a:lnTo>
                  <a:pt x="531558" y="473214"/>
                </a:lnTo>
                <a:close/>
              </a:path>
              <a:path w="1754504" h="538480">
                <a:moveTo>
                  <a:pt x="1025626" y="171767"/>
                </a:moveTo>
                <a:lnTo>
                  <a:pt x="1019568" y="123647"/>
                </a:lnTo>
                <a:lnTo>
                  <a:pt x="1002030" y="83108"/>
                </a:lnTo>
                <a:lnTo>
                  <a:pt x="972083" y="47548"/>
                </a:lnTo>
                <a:lnTo>
                  <a:pt x="932307" y="21767"/>
                </a:lnTo>
                <a:lnTo>
                  <a:pt x="917079" y="15621"/>
                </a:lnTo>
                <a:lnTo>
                  <a:pt x="917079" y="172491"/>
                </a:lnTo>
                <a:lnTo>
                  <a:pt x="915606" y="190690"/>
                </a:lnTo>
                <a:lnTo>
                  <a:pt x="893648" y="235318"/>
                </a:lnTo>
                <a:lnTo>
                  <a:pt x="846531" y="258152"/>
                </a:lnTo>
                <a:lnTo>
                  <a:pt x="825246" y="259676"/>
                </a:lnTo>
                <a:lnTo>
                  <a:pt x="733780" y="259676"/>
                </a:lnTo>
                <a:lnTo>
                  <a:pt x="733780" y="83108"/>
                </a:lnTo>
                <a:lnTo>
                  <a:pt x="825246" y="83108"/>
                </a:lnTo>
                <a:lnTo>
                  <a:pt x="865022" y="89484"/>
                </a:lnTo>
                <a:lnTo>
                  <a:pt x="903884" y="122008"/>
                </a:lnTo>
                <a:lnTo>
                  <a:pt x="917079" y="172491"/>
                </a:lnTo>
                <a:lnTo>
                  <a:pt x="917079" y="15621"/>
                </a:lnTo>
                <a:lnTo>
                  <a:pt x="908735" y="12242"/>
                </a:lnTo>
                <a:lnTo>
                  <a:pt x="883043" y="5448"/>
                </a:lnTo>
                <a:lnTo>
                  <a:pt x="855205" y="1358"/>
                </a:lnTo>
                <a:lnTo>
                  <a:pt x="825246" y="0"/>
                </a:lnTo>
                <a:lnTo>
                  <a:pt x="567639" y="0"/>
                </a:lnTo>
                <a:lnTo>
                  <a:pt x="567639" y="65024"/>
                </a:lnTo>
                <a:lnTo>
                  <a:pt x="625271" y="76085"/>
                </a:lnTo>
                <a:lnTo>
                  <a:pt x="625271" y="462114"/>
                </a:lnTo>
                <a:lnTo>
                  <a:pt x="567639" y="473214"/>
                </a:lnTo>
                <a:lnTo>
                  <a:pt x="567639" y="537870"/>
                </a:lnTo>
                <a:lnTo>
                  <a:pt x="791806" y="537870"/>
                </a:lnTo>
                <a:lnTo>
                  <a:pt x="791806" y="473214"/>
                </a:lnTo>
                <a:lnTo>
                  <a:pt x="733780" y="462114"/>
                </a:lnTo>
                <a:lnTo>
                  <a:pt x="733780" y="342823"/>
                </a:lnTo>
                <a:lnTo>
                  <a:pt x="825246" y="342823"/>
                </a:lnTo>
                <a:lnTo>
                  <a:pt x="855205" y="341503"/>
                </a:lnTo>
                <a:lnTo>
                  <a:pt x="908735" y="330962"/>
                </a:lnTo>
                <a:lnTo>
                  <a:pt x="953503" y="309968"/>
                </a:lnTo>
                <a:lnTo>
                  <a:pt x="988060" y="280060"/>
                </a:lnTo>
                <a:lnTo>
                  <a:pt x="1002601" y="259676"/>
                </a:lnTo>
                <a:lnTo>
                  <a:pt x="1012012" y="241719"/>
                </a:lnTo>
                <a:lnTo>
                  <a:pt x="1019568" y="219964"/>
                </a:lnTo>
                <a:lnTo>
                  <a:pt x="1024115" y="196646"/>
                </a:lnTo>
                <a:lnTo>
                  <a:pt x="1025626" y="171767"/>
                </a:lnTo>
                <a:close/>
              </a:path>
              <a:path w="1754504" h="538480">
                <a:moveTo>
                  <a:pt x="1284351" y="0"/>
                </a:moveTo>
                <a:lnTo>
                  <a:pt x="1060551" y="0"/>
                </a:lnTo>
                <a:lnTo>
                  <a:pt x="1060551" y="65024"/>
                </a:lnTo>
                <a:lnTo>
                  <a:pt x="1118171" y="76085"/>
                </a:lnTo>
                <a:lnTo>
                  <a:pt x="1118171" y="462114"/>
                </a:lnTo>
                <a:lnTo>
                  <a:pt x="1060551" y="473214"/>
                </a:lnTo>
                <a:lnTo>
                  <a:pt x="1060551" y="537870"/>
                </a:lnTo>
                <a:lnTo>
                  <a:pt x="1284351" y="537870"/>
                </a:lnTo>
                <a:lnTo>
                  <a:pt x="1284351" y="473214"/>
                </a:lnTo>
                <a:lnTo>
                  <a:pt x="1226718" y="462114"/>
                </a:lnTo>
                <a:lnTo>
                  <a:pt x="1226718" y="76085"/>
                </a:lnTo>
                <a:lnTo>
                  <a:pt x="1284351" y="65024"/>
                </a:lnTo>
                <a:lnTo>
                  <a:pt x="1284351" y="0"/>
                </a:lnTo>
                <a:close/>
              </a:path>
              <a:path w="1754504" h="538480">
                <a:moveTo>
                  <a:pt x="1754225" y="390829"/>
                </a:moveTo>
                <a:lnTo>
                  <a:pt x="1671675" y="390829"/>
                </a:lnTo>
                <a:lnTo>
                  <a:pt x="1666862" y="455117"/>
                </a:lnTo>
                <a:lnTo>
                  <a:pt x="1492123" y="455117"/>
                </a:lnTo>
                <a:lnTo>
                  <a:pt x="1492123" y="301447"/>
                </a:lnTo>
                <a:lnTo>
                  <a:pt x="1675409" y="301447"/>
                </a:lnTo>
                <a:lnTo>
                  <a:pt x="1675409" y="218300"/>
                </a:lnTo>
                <a:lnTo>
                  <a:pt x="1492123" y="218300"/>
                </a:lnTo>
                <a:lnTo>
                  <a:pt x="1492123" y="83108"/>
                </a:lnTo>
                <a:lnTo>
                  <a:pt x="1657934" y="83108"/>
                </a:lnTo>
                <a:lnTo>
                  <a:pt x="1662760" y="145173"/>
                </a:lnTo>
                <a:lnTo>
                  <a:pt x="1746034" y="145173"/>
                </a:lnTo>
                <a:lnTo>
                  <a:pt x="1746034" y="0"/>
                </a:lnTo>
                <a:lnTo>
                  <a:pt x="1325981" y="0"/>
                </a:lnTo>
                <a:lnTo>
                  <a:pt x="1325981" y="65024"/>
                </a:lnTo>
                <a:lnTo>
                  <a:pt x="1383614" y="76085"/>
                </a:lnTo>
                <a:lnTo>
                  <a:pt x="1383614" y="462114"/>
                </a:lnTo>
                <a:lnTo>
                  <a:pt x="1325981" y="473214"/>
                </a:lnTo>
                <a:lnTo>
                  <a:pt x="1325981" y="537870"/>
                </a:lnTo>
                <a:lnTo>
                  <a:pt x="1754225" y="537870"/>
                </a:lnTo>
                <a:lnTo>
                  <a:pt x="1754225" y="390829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712117" y="1088271"/>
            <a:ext cx="560705" cy="538480"/>
          </a:xfrm>
          <a:custGeom>
            <a:avLst/>
            <a:gdLst/>
            <a:ahLst/>
            <a:cxnLst/>
            <a:rect l="l" t="t" r="r" b="b"/>
            <a:pathLst>
              <a:path w="560704" h="538480">
                <a:moveTo>
                  <a:pt x="560510" y="0"/>
                </a:moveTo>
                <a:lnTo>
                  <a:pt x="336412" y="0"/>
                </a:lnTo>
                <a:lnTo>
                  <a:pt x="336412" y="65017"/>
                </a:lnTo>
                <a:lnTo>
                  <a:pt x="405538" y="76083"/>
                </a:lnTo>
                <a:lnTo>
                  <a:pt x="405538" y="372732"/>
                </a:lnTo>
                <a:lnTo>
                  <a:pt x="403324" y="373093"/>
                </a:lnTo>
                <a:lnTo>
                  <a:pt x="167627" y="0"/>
                </a:lnTo>
                <a:lnTo>
                  <a:pt x="0" y="0"/>
                </a:lnTo>
                <a:lnTo>
                  <a:pt x="0" y="65017"/>
                </a:lnTo>
                <a:lnTo>
                  <a:pt x="57594" y="76083"/>
                </a:lnTo>
                <a:lnTo>
                  <a:pt x="57594" y="462114"/>
                </a:lnTo>
                <a:lnTo>
                  <a:pt x="0" y="473213"/>
                </a:lnTo>
                <a:lnTo>
                  <a:pt x="0" y="537868"/>
                </a:lnTo>
                <a:lnTo>
                  <a:pt x="224131" y="537868"/>
                </a:lnTo>
                <a:lnTo>
                  <a:pt x="224131" y="473213"/>
                </a:lnTo>
                <a:lnTo>
                  <a:pt x="154641" y="462114"/>
                </a:lnTo>
                <a:lnTo>
                  <a:pt x="154641" y="168814"/>
                </a:lnTo>
                <a:lnTo>
                  <a:pt x="156855" y="168453"/>
                </a:lnTo>
                <a:lnTo>
                  <a:pt x="397740" y="537868"/>
                </a:lnTo>
                <a:lnTo>
                  <a:pt x="502585" y="537868"/>
                </a:lnTo>
                <a:lnTo>
                  <a:pt x="502585" y="76083"/>
                </a:lnTo>
                <a:lnTo>
                  <a:pt x="560510" y="65017"/>
                </a:lnTo>
                <a:lnTo>
                  <a:pt x="560510" y="0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9323513" y="1080883"/>
            <a:ext cx="405765" cy="553085"/>
          </a:xfrm>
          <a:custGeom>
            <a:avLst/>
            <a:gdLst/>
            <a:ahLst/>
            <a:cxnLst/>
            <a:rect l="l" t="t" r="r" b="b"/>
            <a:pathLst>
              <a:path w="405765" h="553085">
                <a:moveTo>
                  <a:pt x="197928" y="0"/>
                </a:moveTo>
                <a:lnTo>
                  <a:pt x="144687" y="5348"/>
                </a:lnTo>
                <a:lnTo>
                  <a:pt x="98138" y="19932"/>
                </a:lnTo>
                <a:lnTo>
                  <a:pt x="59725" y="42741"/>
                </a:lnTo>
                <a:lnTo>
                  <a:pt x="30730" y="72766"/>
                </a:lnTo>
                <a:lnTo>
                  <a:pt x="12432" y="108599"/>
                </a:lnTo>
                <a:lnTo>
                  <a:pt x="6278" y="149605"/>
                </a:lnTo>
                <a:lnTo>
                  <a:pt x="9246" y="180905"/>
                </a:lnTo>
                <a:lnTo>
                  <a:pt x="32903" y="232991"/>
                </a:lnTo>
                <a:lnTo>
                  <a:pt x="80310" y="272149"/>
                </a:lnTo>
                <a:lnTo>
                  <a:pt x="152086" y="305029"/>
                </a:lnTo>
                <a:lnTo>
                  <a:pt x="222731" y="328217"/>
                </a:lnTo>
                <a:lnTo>
                  <a:pt x="244106" y="337268"/>
                </a:lnTo>
                <a:lnTo>
                  <a:pt x="284320" y="366838"/>
                </a:lnTo>
                <a:lnTo>
                  <a:pt x="296727" y="404879"/>
                </a:lnTo>
                <a:lnTo>
                  <a:pt x="295245" y="419415"/>
                </a:lnTo>
                <a:lnTo>
                  <a:pt x="273266" y="453642"/>
                </a:lnTo>
                <a:lnTo>
                  <a:pt x="226474" y="470265"/>
                </a:lnTo>
                <a:lnTo>
                  <a:pt x="205528" y="471374"/>
                </a:lnTo>
                <a:lnTo>
                  <a:pt x="188681" y="470839"/>
                </a:lnTo>
                <a:lnTo>
                  <a:pt x="141424" y="462869"/>
                </a:lnTo>
                <a:lnTo>
                  <a:pt x="104529" y="446647"/>
                </a:lnTo>
                <a:lnTo>
                  <a:pt x="84259" y="363504"/>
                </a:lnTo>
                <a:lnTo>
                  <a:pt x="0" y="363504"/>
                </a:lnTo>
                <a:lnTo>
                  <a:pt x="0" y="493539"/>
                </a:lnTo>
                <a:lnTo>
                  <a:pt x="23909" y="508746"/>
                </a:lnTo>
                <a:lnTo>
                  <a:pt x="72348" y="531833"/>
                </a:lnTo>
                <a:lnTo>
                  <a:pt x="122027" y="545526"/>
                </a:lnTo>
                <a:lnTo>
                  <a:pt x="176414" y="552175"/>
                </a:lnTo>
                <a:lnTo>
                  <a:pt x="205528" y="553006"/>
                </a:lnTo>
                <a:lnTo>
                  <a:pt x="234585" y="551874"/>
                </a:lnTo>
                <a:lnTo>
                  <a:pt x="287124" y="542824"/>
                </a:lnTo>
                <a:lnTo>
                  <a:pt x="331913" y="524908"/>
                </a:lnTo>
                <a:lnTo>
                  <a:pt x="366969" y="499232"/>
                </a:lnTo>
                <a:lnTo>
                  <a:pt x="391690" y="466125"/>
                </a:lnTo>
                <a:lnTo>
                  <a:pt x="404215" y="426412"/>
                </a:lnTo>
                <a:lnTo>
                  <a:pt x="405769" y="404124"/>
                </a:lnTo>
                <a:lnTo>
                  <a:pt x="402857" y="372662"/>
                </a:lnTo>
                <a:lnTo>
                  <a:pt x="379562" y="319283"/>
                </a:lnTo>
                <a:lnTo>
                  <a:pt x="333405" y="278045"/>
                </a:lnTo>
                <a:lnTo>
                  <a:pt x="265501" y="245352"/>
                </a:lnTo>
                <a:lnTo>
                  <a:pt x="223371" y="231992"/>
                </a:lnTo>
                <a:lnTo>
                  <a:pt x="194618" y="222154"/>
                </a:lnTo>
                <a:lnTo>
                  <a:pt x="151858" y="203303"/>
                </a:lnTo>
                <a:lnTo>
                  <a:pt x="120400" y="173986"/>
                </a:lnTo>
                <a:lnTo>
                  <a:pt x="114659" y="149243"/>
                </a:lnTo>
                <a:lnTo>
                  <a:pt x="116208" y="134411"/>
                </a:lnTo>
                <a:lnTo>
                  <a:pt x="139442" y="100481"/>
                </a:lnTo>
                <a:lnTo>
                  <a:pt x="184840" y="84194"/>
                </a:lnTo>
                <a:lnTo>
                  <a:pt x="203545" y="83110"/>
                </a:lnTo>
                <a:lnTo>
                  <a:pt x="218286" y="83523"/>
                </a:lnTo>
                <a:lnTo>
                  <a:pt x="257736" y="89743"/>
                </a:lnTo>
                <a:lnTo>
                  <a:pt x="296066" y="105275"/>
                </a:lnTo>
                <a:lnTo>
                  <a:pt x="310274" y="179158"/>
                </a:lnTo>
                <a:lnTo>
                  <a:pt x="391561" y="179158"/>
                </a:lnTo>
                <a:lnTo>
                  <a:pt x="391561" y="57990"/>
                </a:lnTo>
                <a:lnTo>
                  <a:pt x="373160" y="44893"/>
                </a:lnTo>
                <a:lnTo>
                  <a:pt x="331525" y="23292"/>
                </a:lnTo>
                <a:lnTo>
                  <a:pt x="283380" y="8034"/>
                </a:lnTo>
                <a:lnTo>
                  <a:pt x="228229" y="646"/>
                </a:lnTo>
                <a:lnTo>
                  <a:pt x="197928" y="0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52400"/>
            <a:ext cx="9842500" cy="741045"/>
          </a:xfrm>
          <a:custGeom>
            <a:avLst/>
            <a:gdLst/>
            <a:ahLst/>
            <a:cxnLst/>
            <a:rect l="l" t="t" r="r" b="b"/>
            <a:pathLst>
              <a:path w="9842500" h="741044">
                <a:moveTo>
                  <a:pt x="9841992" y="0"/>
                </a:moveTo>
                <a:lnTo>
                  <a:pt x="0" y="0"/>
                </a:lnTo>
                <a:lnTo>
                  <a:pt x="0" y="740663"/>
                </a:lnTo>
                <a:lnTo>
                  <a:pt x="9841992" y="740663"/>
                </a:lnTo>
                <a:lnTo>
                  <a:pt x="9841992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0166925" y="331099"/>
            <a:ext cx="353695" cy="212090"/>
          </a:xfrm>
          <a:custGeom>
            <a:avLst/>
            <a:gdLst/>
            <a:ahLst/>
            <a:cxnLst/>
            <a:rect l="l" t="t" r="r" b="b"/>
            <a:pathLst>
              <a:path w="353695" h="212090">
                <a:moveTo>
                  <a:pt x="261037" y="0"/>
                </a:moveTo>
                <a:lnTo>
                  <a:pt x="210056" y="12415"/>
                </a:lnTo>
                <a:lnTo>
                  <a:pt x="174237" y="51224"/>
                </a:lnTo>
                <a:lnTo>
                  <a:pt x="155530" y="94981"/>
                </a:lnTo>
                <a:lnTo>
                  <a:pt x="149557" y="110295"/>
                </a:lnTo>
                <a:lnTo>
                  <a:pt x="129335" y="143420"/>
                </a:lnTo>
                <a:lnTo>
                  <a:pt x="92990" y="159090"/>
                </a:lnTo>
                <a:lnTo>
                  <a:pt x="80510" y="158186"/>
                </a:lnTo>
                <a:lnTo>
                  <a:pt x="45520" y="136626"/>
                </a:lnTo>
                <a:lnTo>
                  <a:pt x="37290" y="103764"/>
                </a:lnTo>
                <a:lnTo>
                  <a:pt x="38382" y="90129"/>
                </a:lnTo>
                <a:lnTo>
                  <a:pt x="64387" y="52613"/>
                </a:lnTo>
                <a:lnTo>
                  <a:pt x="104082" y="43930"/>
                </a:lnTo>
                <a:lnTo>
                  <a:pt x="104082" y="233"/>
                </a:lnTo>
                <a:lnTo>
                  <a:pt x="63547" y="7447"/>
                </a:lnTo>
                <a:lnTo>
                  <a:pt x="29796" y="28611"/>
                </a:lnTo>
                <a:lnTo>
                  <a:pt x="7700" y="61914"/>
                </a:lnTo>
                <a:lnTo>
                  <a:pt x="0" y="103764"/>
                </a:lnTo>
                <a:lnTo>
                  <a:pt x="1652" y="124911"/>
                </a:lnTo>
                <a:lnTo>
                  <a:pt x="14869" y="160890"/>
                </a:lnTo>
                <a:lnTo>
                  <a:pt x="56467" y="196197"/>
                </a:lnTo>
                <a:lnTo>
                  <a:pt x="93698" y="203021"/>
                </a:lnTo>
                <a:lnTo>
                  <a:pt x="105174" y="202428"/>
                </a:lnTo>
                <a:lnTo>
                  <a:pt x="144561" y="188065"/>
                </a:lnTo>
                <a:lnTo>
                  <a:pt x="175282" y="153756"/>
                </a:lnTo>
                <a:lnTo>
                  <a:pt x="201958" y="91641"/>
                </a:lnTo>
                <a:lnTo>
                  <a:pt x="208581" y="77586"/>
                </a:lnTo>
                <a:lnTo>
                  <a:pt x="238787" y="47430"/>
                </a:lnTo>
                <a:lnTo>
                  <a:pt x="261506" y="43930"/>
                </a:lnTo>
                <a:lnTo>
                  <a:pt x="273467" y="44834"/>
                </a:lnTo>
                <a:lnTo>
                  <a:pt x="307797" y="66548"/>
                </a:lnTo>
                <a:lnTo>
                  <a:pt x="316030" y="101634"/>
                </a:lnTo>
                <a:lnTo>
                  <a:pt x="314922" y="116266"/>
                </a:lnTo>
                <a:lnTo>
                  <a:pt x="288591" y="158334"/>
                </a:lnTo>
                <a:lnTo>
                  <a:pt x="248760" y="168354"/>
                </a:lnTo>
                <a:lnTo>
                  <a:pt x="248760" y="212051"/>
                </a:lnTo>
                <a:lnTo>
                  <a:pt x="290935" y="203900"/>
                </a:lnTo>
                <a:lnTo>
                  <a:pt x="324286" y="180170"/>
                </a:lnTo>
                <a:lnTo>
                  <a:pt x="345778" y="144328"/>
                </a:lnTo>
                <a:lnTo>
                  <a:pt x="353083" y="101634"/>
                </a:lnTo>
                <a:lnTo>
                  <a:pt x="351518" y="79353"/>
                </a:lnTo>
                <a:lnTo>
                  <a:pt x="339005" y="42190"/>
                </a:lnTo>
                <a:lnTo>
                  <a:pt x="298679" y="6823"/>
                </a:lnTo>
                <a:lnTo>
                  <a:pt x="280891" y="1705"/>
                </a:lnTo>
                <a:lnTo>
                  <a:pt x="261037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0532250" y="333438"/>
            <a:ext cx="691515" cy="213360"/>
          </a:xfrm>
          <a:custGeom>
            <a:avLst/>
            <a:gdLst/>
            <a:ahLst/>
            <a:cxnLst/>
            <a:rect l="l" t="t" r="r" b="b"/>
            <a:pathLst>
              <a:path w="691515" h="213359">
                <a:moveTo>
                  <a:pt x="209448" y="187248"/>
                </a:moveTo>
                <a:lnTo>
                  <a:pt x="194208" y="185051"/>
                </a:lnTo>
                <a:lnTo>
                  <a:pt x="183413" y="155384"/>
                </a:lnTo>
                <a:lnTo>
                  <a:pt x="171970" y="123964"/>
                </a:lnTo>
                <a:lnTo>
                  <a:pt x="143078" y="44589"/>
                </a:lnTo>
                <a:lnTo>
                  <a:pt x="132105" y="14452"/>
                </a:lnTo>
                <a:lnTo>
                  <a:pt x="132105" y="123964"/>
                </a:lnTo>
                <a:lnTo>
                  <a:pt x="77343" y="123964"/>
                </a:lnTo>
                <a:lnTo>
                  <a:pt x="102082" y="51460"/>
                </a:lnTo>
                <a:lnTo>
                  <a:pt x="104292" y="44589"/>
                </a:lnTo>
                <a:lnTo>
                  <a:pt x="105156" y="44589"/>
                </a:lnTo>
                <a:lnTo>
                  <a:pt x="107213" y="51015"/>
                </a:lnTo>
                <a:lnTo>
                  <a:pt x="132105" y="123964"/>
                </a:lnTo>
                <a:lnTo>
                  <a:pt x="132105" y="14452"/>
                </a:lnTo>
                <a:lnTo>
                  <a:pt x="126847" y="0"/>
                </a:lnTo>
                <a:lnTo>
                  <a:pt x="83058" y="0"/>
                </a:lnTo>
                <a:lnTo>
                  <a:pt x="15240" y="185051"/>
                </a:lnTo>
                <a:lnTo>
                  <a:pt x="0" y="187248"/>
                </a:lnTo>
                <a:lnTo>
                  <a:pt x="0" y="212839"/>
                </a:lnTo>
                <a:lnTo>
                  <a:pt x="72644" y="212839"/>
                </a:lnTo>
                <a:lnTo>
                  <a:pt x="72644" y="187248"/>
                </a:lnTo>
                <a:lnTo>
                  <a:pt x="57861" y="184619"/>
                </a:lnTo>
                <a:lnTo>
                  <a:pt x="67233" y="155384"/>
                </a:lnTo>
                <a:lnTo>
                  <a:pt x="142227" y="155384"/>
                </a:lnTo>
                <a:lnTo>
                  <a:pt x="151599" y="184619"/>
                </a:lnTo>
                <a:lnTo>
                  <a:pt x="136791" y="187248"/>
                </a:lnTo>
                <a:lnTo>
                  <a:pt x="136791" y="212839"/>
                </a:lnTo>
                <a:lnTo>
                  <a:pt x="209448" y="212839"/>
                </a:lnTo>
                <a:lnTo>
                  <a:pt x="209448" y="187248"/>
                </a:lnTo>
                <a:close/>
              </a:path>
              <a:path w="691515" h="213359">
                <a:moveTo>
                  <a:pt x="404101" y="67970"/>
                </a:moveTo>
                <a:lnTo>
                  <a:pt x="403504" y="58127"/>
                </a:lnTo>
                <a:lnTo>
                  <a:pt x="401726" y="48933"/>
                </a:lnTo>
                <a:lnTo>
                  <a:pt x="398741" y="40373"/>
                </a:lnTo>
                <a:lnTo>
                  <a:pt x="394804" y="32893"/>
                </a:lnTo>
                <a:lnTo>
                  <a:pt x="394576" y="32448"/>
                </a:lnTo>
                <a:lnTo>
                  <a:pt x="361340" y="6197"/>
                </a:lnTo>
                <a:lnTo>
                  <a:pt x="361340" y="68262"/>
                </a:lnTo>
                <a:lnTo>
                  <a:pt x="360756" y="75463"/>
                </a:lnTo>
                <a:lnTo>
                  <a:pt x="333540" y="102158"/>
                </a:lnTo>
                <a:lnTo>
                  <a:pt x="325158" y="102755"/>
                </a:lnTo>
                <a:lnTo>
                  <a:pt x="289115" y="102755"/>
                </a:lnTo>
                <a:lnTo>
                  <a:pt x="289115" y="32893"/>
                </a:lnTo>
                <a:lnTo>
                  <a:pt x="325158" y="32893"/>
                </a:lnTo>
                <a:lnTo>
                  <a:pt x="359029" y="54267"/>
                </a:lnTo>
                <a:lnTo>
                  <a:pt x="361340" y="68262"/>
                </a:lnTo>
                <a:lnTo>
                  <a:pt x="361340" y="6197"/>
                </a:lnTo>
                <a:lnTo>
                  <a:pt x="358051" y="4851"/>
                </a:lnTo>
                <a:lnTo>
                  <a:pt x="347929" y="2159"/>
                </a:lnTo>
                <a:lnTo>
                  <a:pt x="336956" y="546"/>
                </a:lnTo>
                <a:lnTo>
                  <a:pt x="325158" y="12"/>
                </a:lnTo>
                <a:lnTo>
                  <a:pt x="223659" y="12"/>
                </a:lnTo>
                <a:lnTo>
                  <a:pt x="223659" y="25730"/>
                </a:lnTo>
                <a:lnTo>
                  <a:pt x="246367" y="30111"/>
                </a:lnTo>
                <a:lnTo>
                  <a:pt x="246367" y="182867"/>
                </a:lnTo>
                <a:lnTo>
                  <a:pt x="223659" y="187248"/>
                </a:lnTo>
                <a:lnTo>
                  <a:pt x="223659" y="212839"/>
                </a:lnTo>
                <a:lnTo>
                  <a:pt x="311975" y="212839"/>
                </a:lnTo>
                <a:lnTo>
                  <a:pt x="311975" y="187248"/>
                </a:lnTo>
                <a:lnTo>
                  <a:pt x="289115" y="182867"/>
                </a:lnTo>
                <a:lnTo>
                  <a:pt x="289115" y="135661"/>
                </a:lnTo>
                <a:lnTo>
                  <a:pt x="325158" y="135661"/>
                </a:lnTo>
                <a:lnTo>
                  <a:pt x="336956" y="135140"/>
                </a:lnTo>
                <a:lnTo>
                  <a:pt x="375691" y="122656"/>
                </a:lnTo>
                <a:lnTo>
                  <a:pt x="395033" y="102755"/>
                </a:lnTo>
                <a:lnTo>
                  <a:pt x="398741" y="95656"/>
                </a:lnTo>
                <a:lnTo>
                  <a:pt x="401726" y="87045"/>
                </a:lnTo>
                <a:lnTo>
                  <a:pt x="403504" y="77825"/>
                </a:lnTo>
                <a:lnTo>
                  <a:pt x="404101" y="67970"/>
                </a:lnTo>
                <a:close/>
              </a:path>
              <a:path w="691515" h="213359">
                <a:moveTo>
                  <a:pt x="506044" y="12"/>
                </a:moveTo>
                <a:lnTo>
                  <a:pt x="417868" y="12"/>
                </a:lnTo>
                <a:lnTo>
                  <a:pt x="417868" y="25730"/>
                </a:lnTo>
                <a:lnTo>
                  <a:pt x="440575" y="30111"/>
                </a:lnTo>
                <a:lnTo>
                  <a:pt x="440575" y="182867"/>
                </a:lnTo>
                <a:lnTo>
                  <a:pt x="417868" y="187248"/>
                </a:lnTo>
                <a:lnTo>
                  <a:pt x="417868" y="212839"/>
                </a:lnTo>
                <a:lnTo>
                  <a:pt x="506044" y="212839"/>
                </a:lnTo>
                <a:lnTo>
                  <a:pt x="506044" y="187248"/>
                </a:lnTo>
                <a:lnTo>
                  <a:pt x="483336" y="182867"/>
                </a:lnTo>
                <a:lnTo>
                  <a:pt x="483336" y="30111"/>
                </a:lnTo>
                <a:lnTo>
                  <a:pt x="506044" y="25730"/>
                </a:lnTo>
                <a:lnTo>
                  <a:pt x="506044" y="12"/>
                </a:lnTo>
                <a:close/>
              </a:path>
              <a:path w="691515" h="213359">
                <a:moveTo>
                  <a:pt x="691172" y="154647"/>
                </a:moveTo>
                <a:lnTo>
                  <a:pt x="658660" y="154647"/>
                </a:lnTo>
                <a:lnTo>
                  <a:pt x="656755" y="180098"/>
                </a:lnTo>
                <a:lnTo>
                  <a:pt x="587908" y="180098"/>
                </a:lnTo>
                <a:lnTo>
                  <a:pt x="587908" y="119291"/>
                </a:lnTo>
                <a:lnTo>
                  <a:pt x="660120" y="119291"/>
                </a:lnTo>
                <a:lnTo>
                  <a:pt x="660120" y="86385"/>
                </a:lnTo>
                <a:lnTo>
                  <a:pt x="587908" y="86385"/>
                </a:lnTo>
                <a:lnTo>
                  <a:pt x="587908" y="32893"/>
                </a:lnTo>
                <a:lnTo>
                  <a:pt x="653237" y="32893"/>
                </a:lnTo>
                <a:lnTo>
                  <a:pt x="655142" y="57454"/>
                </a:lnTo>
                <a:lnTo>
                  <a:pt x="687946" y="57454"/>
                </a:lnTo>
                <a:lnTo>
                  <a:pt x="687946" y="12"/>
                </a:lnTo>
                <a:lnTo>
                  <a:pt x="522452" y="12"/>
                </a:lnTo>
                <a:lnTo>
                  <a:pt x="522452" y="25730"/>
                </a:lnTo>
                <a:lnTo>
                  <a:pt x="545160" y="30111"/>
                </a:lnTo>
                <a:lnTo>
                  <a:pt x="545160" y="182867"/>
                </a:lnTo>
                <a:lnTo>
                  <a:pt x="522452" y="187248"/>
                </a:lnTo>
                <a:lnTo>
                  <a:pt x="522452" y="212839"/>
                </a:lnTo>
                <a:lnTo>
                  <a:pt x="691172" y="212839"/>
                </a:lnTo>
                <a:lnTo>
                  <a:pt x="691172" y="154647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46281" y="333438"/>
            <a:ext cx="220843" cy="212831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87175" y="330515"/>
            <a:ext cx="159875" cy="2188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9587" y="1186383"/>
            <a:ext cx="913282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46014" y="1992883"/>
            <a:ext cx="5886450" cy="1518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56745" y="6290814"/>
            <a:ext cx="417829" cy="36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13.wdp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41.png"/><Relationship Id="rId4" Type="http://schemas.microsoft.com/office/2007/relationships/hdphoto" Target="../media/hdphoto15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piensolutions.sharepoint.com/sites/inside/Shared%20Documents/Forms/AllItems.aspx?id=%2Fsites%2Finside%2FShared%20Documents%2F%D0%92%D0%BD%D1%83%D1%82%D1%80%D0%B5%D0%BD%D0%BD%D0%B8%D0%B5%20%D0%BE%D0%B1%D1%83%D1%87%D0%B0%D1%8E%D1%89%D0%B8%D0%B5%20%D0%BC%D0%B0%D1%82%D0%B5%D1%80%D0%B8%D0%B0%D0%BB%D1%8B%2FData%20Platform%20%D0%B8%20Greenplum%2F%D0%A0%D0%B0%D1%81%D1%88%D0%B8%D1%80%D0%B5%D0%BD%D0%BD%D1%8B%D0%B9%20%D0%BA%D1%83%D1%80%D1%81%2Fairflow%2Fdags&amp;p=true&amp;ga=1" TargetMode="External"/><Relationship Id="rId5" Type="http://schemas.microsoft.com/office/2007/relationships/hdphoto" Target="../media/hdphoto18.wdp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irflow.apache.org/docs/apache-airflow/stable/tutorial/taskflow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apiens.solutions" TargetMode="External"/><Relationship Id="rId2" Type="http://schemas.openxmlformats.org/officeDocument/2006/relationships/hyperlink" Target="https://sapiens.solutions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openxmlformats.org/officeDocument/2006/relationships/image" Target="../media/image25.png"/><Relationship Id="rId3" Type="http://schemas.openxmlformats.org/officeDocument/2006/relationships/image" Target="../media/image1.png"/><Relationship Id="rId21" Type="http://schemas.microsoft.com/office/2007/relationships/hdphoto" Target="../media/hdphoto7.wdp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microsoft.com/office/2007/relationships/hdphoto" Target="../media/hdphoto5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openxmlformats.org/officeDocument/2006/relationships/image" Target="../media/image21.png"/><Relationship Id="rId19" Type="http://schemas.microsoft.com/office/2007/relationships/hdphoto" Target="../media/hdphoto6.wdp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05600" y="4267200"/>
            <a:ext cx="57277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b="1" spc="-5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Оркестрация загрузок</a:t>
            </a:r>
          </a:p>
        </p:txBody>
      </p:sp>
      <p:sp>
        <p:nvSpPr>
          <p:cNvPr id="3" name="object 3"/>
          <p:cNvSpPr/>
          <p:nvPr/>
        </p:nvSpPr>
        <p:spPr>
          <a:xfrm flipV="1">
            <a:off x="4706110" y="4724396"/>
            <a:ext cx="5428489" cy="69982"/>
          </a:xfrm>
          <a:custGeom>
            <a:avLst/>
            <a:gdLst/>
            <a:ahLst/>
            <a:cxnLst/>
            <a:rect l="l" t="t" r="r" b="b"/>
            <a:pathLst>
              <a:path w="3376295">
                <a:moveTo>
                  <a:pt x="0" y="0"/>
                </a:moveTo>
                <a:lnTo>
                  <a:pt x="3375914" y="0"/>
                </a:lnTo>
              </a:path>
            </a:pathLst>
          </a:custGeom>
          <a:ln w="19050">
            <a:solidFill>
              <a:srgbClr val="C4C4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069847"/>
            <a:ext cx="5727700" cy="993775"/>
          </a:xfrm>
          <a:custGeom>
            <a:avLst/>
            <a:gdLst/>
            <a:ahLst/>
            <a:cxnLst/>
            <a:rect l="l" t="t" r="r" b="b"/>
            <a:pathLst>
              <a:path w="5727700" h="993775">
                <a:moveTo>
                  <a:pt x="5727192" y="0"/>
                </a:moveTo>
                <a:lnTo>
                  <a:pt x="0" y="0"/>
                </a:lnTo>
                <a:lnTo>
                  <a:pt x="0" y="993648"/>
                </a:lnTo>
                <a:lnTo>
                  <a:pt x="5727192" y="993648"/>
                </a:lnTo>
                <a:lnTo>
                  <a:pt x="5727192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CF9A5-B18E-6C20-F4C2-A8CDC364E79B}"/>
              </a:ext>
            </a:extLst>
          </p:cNvPr>
          <p:cNvSpPr txBox="1"/>
          <p:nvPr/>
        </p:nvSpPr>
        <p:spPr>
          <a:xfrm>
            <a:off x="381000" y="1151235"/>
            <a:ext cx="51149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ЭКСПЕРТЫ В ОБЛАСТИ АНАЛИТИЧЕСКИХ РЕШЕНИЙ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9842500" cy="893444"/>
            <a:chOff x="0" y="0"/>
            <a:chExt cx="9842500" cy="893444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020310" cy="152400"/>
            </a:xfrm>
            <a:custGeom>
              <a:avLst/>
              <a:gdLst/>
              <a:ahLst/>
              <a:cxnLst/>
              <a:rect l="l" t="t" r="r" b="b"/>
              <a:pathLst>
                <a:path w="5020310" h="152400">
                  <a:moveTo>
                    <a:pt x="0" y="152400"/>
                  </a:moveTo>
                  <a:lnTo>
                    <a:pt x="5020056" y="152400"/>
                  </a:lnTo>
                  <a:lnTo>
                    <a:pt x="5020056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2400"/>
              <a:ext cx="9842500" cy="741045"/>
            </a:xfrm>
            <a:custGeom>
              <a:avLst/>
              <a:gdLst/>
              <a:ahLst/>
              <a:cxnLst/>
              <a:rect l="l" t="t" r="r" b="b"/>
              <a:pathLst>
                <a:path w="9842500" h="741044">
                  <a:moveTo>
                    <a:pt x="9841992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9841992" y="740663"/>
                  </a:lnTo>
                  <a:lnTo>
                    <a:pt x="9841992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0" name="Picture 2" descr="Airflow Alternatives - Apache Airflow Logo">
            <a:extLst>
              <a:ext uri="{FF2B5EF4-FFF2-40B4-BE49-F238E27FC236}">
                <a16:creationId xmlns:a16="http://schemas.microsoft.com/office/drawing/2014/main" id="{B5D52B0F-9068-4DA2-8B40-A01869FB4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9" y="1173212"/>
            <a:ext cx="2620057" cy="11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2">
            <a:extLst>
              <a:ext uri="{FF2B5EF4-FFF2-40B4-BE49-F238E27FC236}">
                <a16:creationId xmlns:a16="http://schemas.microsoft.com/office/drawing/2014/main" id="{B26CBB91-AC70-AA58-CAFD-A89934297395}"/>
              </a:ext>
            </a:extLst>
          </p:cNvPr>
          <p:cNvSpPr txBox="1">
            <a:spLocks/>
          </p:cNvSpPr>
          <p:nvPr/>
        </p:nvSpPr>
        <p:spPr>
          <a:xfrm>
            <a:off x="613049" y="315422"/>
            <a:ext cx="52470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kern="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en-US" sz="2400" kern="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r>
              <a:rPr lang="ru-RU" sz="2400" kern="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Обзор </a:t>
            </a:r>
            <a:r>
              <a:rPr lang="en-US" sz="2400" kern="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4ABFAE-48BE-280B-E83C-36152EC8AC05}"/>
              </a:ext>
            </a:extLst>
          </p:cNvPr>
          <p:cNvSpPr txBox="1"/>
          <p:nvPr/>
        </p:nvSpPr>
        <p:spPr>
          <a:xfrm>
            <a:off x="3276600" y="1295400"/>
            <a:ext cx="7594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solidFill>
                  <a:srgbClr val="11111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— это </a:t>
            </a:r>
            <a:r>
              <a:rPr lang="en-US" sz="1600" dirty="0">
                <a:solidFill>
                  <a:srgbClr val="11111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open-source 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решение с открытым исходным кодом</a:t>
            </a:r>
            <a:r>
              <a:rPr lang="en-US" sz="1600" dirty="0">
                <a:solidFill>
                  <a:srgbClr val="11111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ru-RU" sz="1600" dirty="0">
                <a:solidFill>
                  <a:srgbClr val="11111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написанным на </a:t>
            </a:r>
            <a:r>
              <a:rPr lang="en-US" sz="1600" dirty="0">
                <a:solidFill>
                  <a:srgbClr val="11111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Python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Создано в 2014 году в компании Airbnb. В 2016 году стал проектом верхнего уровня Apache Software Foundation.</a:t>
            </a:r>
            <a:r>
              <a:rPr lang="ru-RU" sz="1600" dirty="0">
                <a:solidFill>
                  <a:srgbClr val="11111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2F676-6671-AAC0-5A25-CD24EFADDB38}"/>
              </a:ext>
            </a:extLst>
          </p:cNvPr>
          <p:cNvSpPr txBox="1"/>
          <p:nvPr/>
        </p:nvSpPr>
        <p:spPr>
          <a:xfrm>
            <a:off x="486777" y="5743728"/>
            <a:ext cx="108284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простой и удобный batch-ориентированный инструмент для построения, планирования и мониторинга дата-пайплайнов,  для решения шаблонных задач. 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F7E5DF2-CC4B-4E2F-77EB-329440D8F6FB}"/>
              </a:ext>
            </a:extLst>
          </p:cNvPr>
          <p:cNvGrpSpPr/>
          <p:nvPr/>
        </p:nvGrpSpPr>
        <p:grpSpPr>
          <a:xfrm>
            <a:off x="486777" y="2551876"/>
            <a:ext cx="5228223" cy="3290615"/>
            <a:chOff x="486777" y="2551876"/>
            <a:chExt cx="5228223" cy="3290615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9EC5B2C5-F55F-9F90-544C-D3C05AB57EA1}"/>
                </a:ext>
              </a:extLst>
            </p:cNvPr>
            <p:cNvSpPr/>
            <p:nvPr/>
          </p:nvSpPr>
          <p:spPr>
            <a:xfrm>
              <a:off x="496609" y="2551876"/>
              <a:ext cx="43039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base"/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Преимущества</a:t>
              </a:r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:</a:t>
              </a:r>
              <a:endPara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736A699B-CEE1-7464-A3C2-E61CFBF02F08}"/>
                </a:ext>
              </a:extLst>
            </p:cNvPr>
            <p:cNvSpPr/>
            <p:nvPr/>
          </p:nvSpPr>
          <p:spPr>
            <a:xfrm>
              <a:off x="486777" y="2918614"/>
              <a:ext cx="5228223" cy="2923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Открытый исходный код</a:t>
              </a:r>
              <a:endPara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Небольшой, но полноценный инструментарий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Графический веб-интерфейс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Расширяемый 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REST API</a:t>
              </a:r>
              <a:endPara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Программный код на 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Python</a:t>
              </a:r>
              <a:endPara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Интеграция со множеством систем и источников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Собственный репозиторий метаданных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(</a:t>
              </a: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на 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SQLAlchemy)</a:t>
              </a:r>
              <a:endPara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Мониторинг и алертинг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Возможность настройки ролевого доступа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Поддержка тестирования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Масштабируемость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Кастомизация</a:t>
              </a:r>
            </a:p>
            <a:p>
              <a:pPr algn="l" fontAlgn="base">
                <a:buClr>
                  <a:srgbClr val="2964FF"/>
                </a:buClr>
              </a:pPr>
              <a:endPara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084EC539-44F5-96FE-8F99-D9D3B27E792E}"/>
              </a:ext>
            </a:extLst>
          </p:cNvPr>
          <p:cNvGrpSpPr/>
          <p:nvPr/>
        </p:nvGrpSpPr>
        <p:grpSpPr>
          <a:xfrm>
            <a:off x="5715000" y="2551876"/>
            <a:ext cx="6085888" cy="2400657"/>
            <a:chOff x="5410200" y="2551876"/>
            <a:chExt cx="6085888" cy="2400657"/>
          </a:xfrm>
        </p:grpSpPr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2F374628-515B-38CD-4C0D-57E1F0E039B4}"/>
                </a:ext>
              </a:extLst>
            </p:cNvPr>
            <p:cNvSpPr/>
            <p:nvPr/>
          </p:nvSpPr>
          <p:spPr>
            <a:xfrm>
              <a:off x="5422490" y="2551876"/>
              <a:ext cx="45591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base"/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Особенности и ограничения</a:t>
              </a:r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:</a:t>
              </a:r>
              <a:endPara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A110B7EE-B01E-35DC-C129-415F634D7F28}"/>
                </a:ext>
              </a:extLst>
            </p:cNvPr>
            <p:cNvSpPr/>
            <p:nvPr/>
          </p:nvSpPr>
          <p:spPr>
            <a:xfrm>
              <a:off x="5410200" y="2890430"/>
              <a:ext cx="6085888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Наличие неявных зависимостей при установке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Временные задержки 5-10 секунд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Необходимость наличия свободного слота в пуле задач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Постфактум оповещения о сбоях в конвейере данных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Разделение по операторам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Нет возможности спроектировать 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DAG </a:t>
              </a: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 графическом виде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Необходимость соблюдения идемпотентности</a:t>
              </a:r>
            </a:p>
            <a:p>
              <a:pPr marL="285750" indent="-285750" algn="l" fontAlgn="base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Особенности механизма обработки 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execution_date</a:t>
              </a:r>
              <a:endPara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algn="l" fontAlgn="base">
                <a:buClr>
                  <a:srgbClr val="2964FF"/>
                </a:buClr>
              </a:pPr>
              <a:endPara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65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">
            <a:extLst>
              <a:ext uri="{FF2B5EF4-FFF2-40B4-BE49-F238E27FC236}">
                <a16:creationId xmlns:a16="http://schemas.microsoft.com/office/drawing/2014/main" id="{0B1B6B03-8DEE-0A4C-4849-6F566E61F65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323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Компоненты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28ED4994-06F3-2B89-50FD-1AB11C6A9F2D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B9A2AD26-4ABF-6115-D8CE-3F4EEB4BB581}"/>
              </a:ext>
            </a:extLst>
          </p:cNvPr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A6A2D94-E4C7-0209-5B1A-9FE5196A37F5}"/>
              </a:ext>
            </a:extLst>
          </p:cNvPr>
          <p:cNvGrpSpPr/>
          <p:nvPr/>
        </p:nvGrpSpPr>
        <p:grpSpPr>
          <a:xfrm>
            <a:off x="396954" y="2155801"/>
            <a:ext cx="4572000" cy="3165305"/>
            <a:chOff x="228600" y="2351782"/>
            <a:chExt cx="4572000" cy="316530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8B3F8B9-AEB1-2368-DD7A-2623B08A8FB1}"/>
                </a:ext>
              </a:extLst>
            </p:cNvPr>
            <p:cNvSpPr txBox="1"/>
            <p:nvPr/>
          </p:nvSpPr>
          <p:spPr>
            <a:xfrm>
              <a:off x="228600" y="2351782"/>
              <a:ext cx="45720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0070C0"/>
                </a:buClr>
              </a:pPr>
              <a:r>
                <a:rPr lang="ru-RU" sz="16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Web</a:t>
              </a:r>
              <a:r>
                <a:rPr lang="en-US" sz="16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S</a:t>
              </a:r>
              <a:r>
                <a:rPr lang="ru-RU" sz="16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erver </a:t>
              </a: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— </a:t>
              </a:r>
              <a:r>
                <a:rPr lang="ru-RU" sz="1600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отвечает за пользовательский веб-интерфейс, где предоставляется возможность настраивать DAG и их расписание, отслеживать статус их выполнения.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6D3636F-99DA-64FF-91D4-A3955FC5E123}"/>
                </a:ext>
              </a:extLst>
            </p:cNvPr>
            <p:cNvSpPr txBox="1"/>
            <p:nvPr/>
          </p:nvSpPr>
          <p:spPr>
            <a:xfrm>
              <a:off x="228600" y="3457575"/>
              <a:ext cx="4572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0070C0"/>
                </a:buClr>
              </a:pPr>
              <a:r>
                <a:rPr lang="ru-RU" sz="16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Scheduler</a:t>
              </a: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— планировщик, который запускает по расписанию в определённой последовательности задания внутри пайплайна, описанного DAG.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C01615-C082-58D5-0BDC-0FEE7F0F43D2}"/>
                </a:ext>
              </a:extLst>
            </p:cNvPr>
            <p:cNvSpPr txBox="1"/>
            <p:nvPr/>
          </p:nvSpPr>
          <p:spPr>
            <a:xfrm>
              <a:off x="228600" y="4193648"/>
              <a:ext cx="45720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0070C0"/>
                </a:buClr>
              </a:pP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По умолчанию планировщик анализирует раз в минуту результаты парсинга DAG и проверяет, нет ли задач, готовых к запуску. Для выполнения  активных на данный момент задач планировщик использует указанный в настройках Executor. </a:t>
              </a:r>
              <a:endPara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  <p:grpSp>
        <p:nvGrpSpPr>
          <p:cNvPr id="1032" name="Группа 1031">
            <a:extLst>
              <a:ext uri="{FF2B5EF4-FFF2-40B4-BE49-F238E27FC236}">
                <a16:creationId xmlns:a16="http://schemas.microsoft.com/office/drawing/2014/main" id="{42523351-9704-4B5B-E0AA-F154D7FD6DAF}"/>
              </a:ext>
            </a:extLst>
          </p:cNvPr>
          <p:cNvGrpSpPr/>
          <p:nvPr/>
        </p:nvGrpSpPr>
        <p:grpSpPr>
          <a:xfrm>
            <a:off x="5300110" y="1351230"/>
            <a:ext cx="6587090" cy="4155539"/>
            <a:chOff x="5604910" y="1351230"/>
            <a:chExt cx="6587090" cy="4155539"/>
          </a:xfrm>
        </p:grpSpPr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9C63B48A-67D6-F6CE-FD9F-D2C390026A09}"/>
                </a:ext>
              </a:extLst>
            </p:cNvPr>
            <p:cNvSpPr/>
            <p:nvPr/>
          </p:nvSpPr>
          <p:spPr>
            <a:xfrm>
              <a:off x="10962021" y="3663926"/>
              <a:ext cx="1015705" cy="492578"/>
            </a:xfrm>
            <a:prstGeom prst="roundRect">
              <a:avLst/>
            </a:prstGeom>
            <a:solidFill>
              <a:srgbClr val="35CAF3"/>
            </a:solidFill>
            <a:ln>
              <a:solidFill>
                <a:srgbClr val="35CA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411D5FA3-D02D-97DC-CE9B-6285088A4ED0}"/>
                </a:ext>
              </a:extLst>
            </p:cNvPr>
            <p:cNvSpPr/>
            <p:nvPr/>
          </p:nvSpPr>
          <p:spPr>
            <a:xfrm>
              <a:off x="10911835" y="3738454"/>
              <a:ext cx="1015705" cy="492578"/>
            </a:xfrm>
            <a:prstGeom prst="roundRect">
              <a:avLst/>
            </a:prstGeom>
            <a:solidFill>
              <a:srgbClr val="36A1F2"/>
            </a:solidFill>
            <a:ln>
              <a:solidFill>
                <a:srgbClr val="36A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35C76201-FB5B-2462-8990-49C6F31140BB}"/>
                </a:ext>
              </a:extLst>
            </p:cNvPr>
            <p:cNvSpPr/>
            <p:nvPr/>
          </p:nvSpPr>
          <p:spPr>
            <a:xfrm>
              <a:off x="9109429" y="3609361"/>
              <a:ext cx="1015705" cy="492578"/>
            </a:xfrm>
            <a:prstGeom prst="roundRect">
              <a:avLst/>
            </a:prstGeom>
            <a:solidFill>
              <a:srgbClr val="36A1F2"/>
            </a:solidFill>
            <a:ln>
              <a:solidFill>
                <a:srgbClr val="36A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5E435289-9EFA-6471-5C60-505B76312E78}"/>
                </a:ext>
              </a:extLst>
            </p:cNvPr>
            <p:cNvSpPr/>
            <p:nvPr/>
          </p:nvSpPr>
          <p:spPr>
            <a:xfrm>
              <a:off x="9150897" y="4872746"/>
              <a:ext cx="1024361" cy="5328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DE4BDEAD-2843-6A05-E7E1-4C4AAD08A0E3}"/>
                </a:ext>
              </a:extLst>
            </p:cNvPr>
            <p:cNvSpPr/>
            <p:nvPr/>
          </p:nvSpPr>
          <p:spPr>
            <a:xfrm>
              <a:off x="9100773" y="4940672"/>
              <a:ext cx="1024361" cy="5328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" name="Рисунок 2" descr="Мужчина контур">
              <a:extLst>
                <a:ext uri="{FF2B5EF4-FFF2-40B4-BE49-F238E27FC236}">
                  <a16:creationId xmlns:a16="http://schemas.microsoft.com/office/drawing/2014/main" id="{7B78C64B-9709-4375-7265-B80C67AA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4310" y="1924878"/>
              <a:ext cx="838836" cy="865960"/>
            </a:xfrm>
            <a:prstGeom prst="rect">
              <a:avLst/>
            </a:prstGeom>
          </p:spPr>
        </p:pic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C7826BB8-F110-42F3-3530-F40F26869C9C}"/>
                </a:ext>
              </a:extLst>
            </p:cNvPr>
            <p:cNvSpPr/>
            <p:nvPr/>
          </p:nvSpPr>
          <p:spPr>
            <a:xfrm>
              <a:off x="5639334" y="2889885"/>
              <a:ext cx="908789" cy="352911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0ECE17-C782-3B3F-C8C7-B05A84E38D83}"/>
                </a:ext>
              </a:extLst>
            </p:cNvPr>
            <p:cNvSpPr txBox="1"/>
            <p:nvPr/>
          </p:nvSpPr>
          <p:spPr>
            <a:xfrm>
              <a:off x="5836156" y="2927840"/>
              <a:ext cx="9524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User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EE36479C-63DD-9B3E-F28F-04BC94CBD02E}"/>
                </a:ext>
              </a:extLst>
            </p:cNvPr>
            <p:cNvSpPr/>
            <p:nvPr/>
          </p:nvSpPr>
          <p:spPr>
            <a:xfrm>
              <a:off x="5609370" y="3828420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24563D-6563-F0C9-01A8-44E2CB2DF225}"/>
                </a:ext>
              </a:extLst>
            </p:cNvPr>
            <p:cNvSpPr txBox="1"/>
            <p:nvPr/>
          </p:nvSpPr>
          <p:spPr>
            <a:xfrm>
              <a:off x="5604910" y="3936209"/>
              <a:ext cx="14423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User</a:t>
              </a:r>
              <a:r>
                <a:rPr lang="ru-RU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Interface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2" name="Прямая со стрелкой 1">
              <a:extLst>
                <a:ext uri="{FF2B5EF4-FFF2-40B4-BE49-F238E27FC236}">
                  <a16:creationId xmlns:a16="http://schemas.microsoft.com/office/drawing/2014/main" id="{161C6D67-3AC1-7B60-4B8F-309E49E09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4101939"/>
              <a:ext cx="378475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EA280264-A23A-5020-D78E-CE9A28FA075E}"/>
                </a:ext>
              </a:extLst>
            </p:cNvPr>
            <p:cNvSpPr/>
            <p:nvPr/>
          </p:nvSpPr>
          <p:spPr>
            <a:xfrm>
              <a:off x="7172444" y="3821899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D0924D-E788-42BE-5AF2-AA77AB7FA8DE}"/>
                </a:ext>
              </a:extLst>
            </p:cNvPr>
            <p:cNvSpPr txBox="1"/>
            <p:nvPr/>
          </p:nvSpPr>
          <p:spPr>
            <a:xfrm>
              <a:off x="7250060" y="3929687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Web Server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3B7A55EC-C90B-4A8F-7FF7-3DAB6FD6E876}"/>
                </a:ext>
              </a:extLst>
            </p:cNvPr>
            <p:cNvCxnSpPr>
              <a:cxnSpLocks/>
            </p:cNvCxnSpPr>
            <p:nvPr/>
          </p:nvCxnSpPr>
          <p:spPr>
            <a:xfrm>
              <a:off x="8265562" y="4456105"/>
              <a:ext cx="674671" cy="51957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B1532572-16C4-5137-AF92-BA90F058542A}"/>
                </a:ext>
              </a:extLst>
            </p:cNvPr>
            <p:cNvSpPr/>
            <p:nvPr/>
          </p:nvSpPr>
          <p:spPr>
            <a:xfrm>
              <a:off x="9058612" y="5014191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26266E-02B8-1EA6-3BCD-D7B4280A5620}"/>
                </a:ext>
              </a:extLst>
            </p:cNvPr>
            <p:cNvSpPr txBox="1"/>
            <p:nvPr/>
          </p:nvSpPr>
          <p:spPr>
            <a:xfrm>
              <a:off x="9058612" y="5121980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DAG Directory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AED23892-6387-548A-895A-EDA3B1452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2014" y="4533922"/>
              <a:ext cx="1" cy="19257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F0477854-55A0-DE21-1E76-2D1E225D62D5}"/>
                </a:ext>
              </a:extLst>
            </p:cNvPr>
            <p:cNvCxnSpPr/>
            <p:nvPr/>
          </p:nvCxnSpPr>
          <p:spPr>
            <a:xfrm>
              <a:off x="8265562" y="4068188"/>
              <a:ext cx="694956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B357AB59-563C-30BB-3D25-3512B126E1A0}"/>
                </a:ext>
              </a:extLst>
            </p:cNvPr>
            <p:cNvSpPr/>
            <p:nvPr/>
          </p:nvSpPr>
          <p:spPr>
            <a:xfrm>
              <a:off x="9109429" y="3963018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3CBA31-39AF-34CA-5355-F14ED65FA278}"/>
                </a:ext>
              </a:extLst>
            </p:cNvPr>
            <p:cNvSpPr txBox="1"/>
            <p:nvPr/>
          </p:nvSpPr>
          <p:spPr>
            <a:xfrm>
              <a:off x="9254158" y="4060492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Executor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CBB87D-0A52-BB7D-DA55-C0B10C0CCD83}"/>
                </a:ext>
              </a:extLst>
            </p:cNvPr>
            <p:cNvSpPr txBox="1"/>
            <p:nvPr/>
          </p:nvSpPr>
          <p:spPr>
            <a:xfrm>
              <a:off x="9210821" y="3641479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Scheduler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40" name="Прямая со стрелкой 39">
              <a:extLst>
                <a:ext uri="{FF2B5EF4-FFF2-40B4-BE49-F238E27FC236}">
                  <a16:creationId xmlns:a16="http://schemas.microsoft.com/office/drawing/2014/main" id="{FBCB4BC6-320C-0C60-AB38-0A64216644D7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513" y="4032159"/>
              <a:ext cx="534581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A97F04B7-4B22-5F78-0B10-AA3C79ED83B0}"/>
                </a:ext>
              </a:extLst>
            </p:cNvPr>
            <p:cNvSpPr/>
            <p:nvPr/>
          </p:nvSpPr>
          <p:spPr>
            <a:xfrm>
              <a:off x="10853917" y="3828420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D3D563-925E-D65D-3451-D86543AA8D85}"/>
                </a:ext>
              </a:extLst>
            </p:cNvPr>
            <p:cNvSpPr txBox="1"/>
            <p:nvPr/>
          </p:nvSpPr>
          <p:spPr>
            <a:xfrm>
              <a:off x="11015375" y="3929687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Workers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FB652B17-87FB-921D-E6DA-2D38AC541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3106" y="3086124"/>
              <a:ext cx="0" cy="39072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3D09D73A-6ACA-C091-9EE0-DAC2DFD21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5562" y="3086124"/>
              <a:ext cx="694956" cy="49809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29D0622-2206-A363-5CEC-E82FF37268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64851" y="3059820"/>
              <a:ext cx="643488" cy="43546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E76E8579-D72D-C2A5-94A7-D27CD93EA800}"/>
                </a:ext>
              </a:extLst>
            </p:cNvPr>
            <p:cNvSpPr/>
            <p:nvPr/>
          </p:nvSpPr>
          <p:spPr>
            <a:xfrm>
              <a:off x="9094163" y="2404596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59629E-A3D9-BAFF-F04D-D577D43433F9}"/>
                </a:ext>
              </a:extLst>
            </p:cNvPr>
            <p:cNvSpPr txBox="1"/>
            <p:nvPr/>
          </p:nvSpPr>
          <p:spPr>
            <a:xfrm>
              <a:off x="9109429" y="2494017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Metadata DB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pic>
          <p:nvPicPr>
            <p:cNvPr id="55" name="Рисунок 54" descr="Цилиндр контур">
              <a:extLst>
                <a:ext uri="{FF2B5EF4-FFF2-40B4-BE49-F238E27FC236}">
                  <a16:creationId xmlns:a16="http://schemas.microsoft.com/office/drawing/2014/main" id="{4C0AA0A3-F0A5-153B-34E9-EBE2B2961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04391" y="1351230"/>
              <a:ext cx="795247" cy="1023300"/>
            </a:xfrm>
            <a:prstGeom prst="rect">
              <a:avLst/>
            </a:prstGeom>
          </p:spPr>
        </p:pic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7DD785D7-40B6-1D21-028F-207AF11DA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5798" y="4475890"/>
              <a:ext cx="638233" cy="45066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Прямая со стрелкой 1024">
              <a:extLst>
                <a:ext uri="{FF2B5EF4-FFF2-40B4-BE49-F238E27FC236}">
                  <a16:creationId xmlns:a16="http://schemas.microsoft.com/office/drawing/2014/main" id="{EE165438-6E85-A4ED-6001-C8A8AAA9F5B7}"/>
                </a:ext>
              </a:extLst>
            </p:cNvPr>
            <p:cNvCxnSpPr>
              <a:cxnSpLocks/>
            </p:cNvCxnSpPr>
            <p:nvPr/>
          </p:nvCxnSpPr>
          <p:spPr>
            <a:xfrm>
              <a:off x="6093728" y="3335173"/>
              <a:ext cx="0" cy="36392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7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">
            <a:extLst>
              <a:ext uri="{FF2B5EF4-FFF2-40B4-BE49-F238E27FC236}">
                <a16:creationId xmlns:a16="http://schemas.microsoft.com/office/drawing/2014/main" id="{0B1B6B03-8DEE-0A4C-4849-6F566E61F65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475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Компоненты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28ED4994-06F3-2B89-50FD-1AB11C6A9F2D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B9A2AD26-4ABF-6115-D8CE-3F4EEB4BB581}"/>
              </a:ext>
            </a:extLst>
          </p:cNvPr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A0F22-6D74-8DF4-71A3-39B19BF4AB4C}"/>
              </a:ext>
            </a:extLst>
          </p:cNvPr>
          <p:cNvSpPr txBox="1"/>
          <p:nvPr/>
        </p:nvSpPr>
        <p:spPr>
          <a:xfrm>
            <a:off x="403039" y="2133373"/>
            <a:ext cx="4495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70C0"/>
              </a:buClr>
            </a:pPr>
            <a:r>
              <a:rPr lang="ru-RU" sz="1600" b="1" i="0" dirty="0">
                <a:solidFill>
                  <a:srgbClr val="48484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Executor </a:t>
            </a:r>
            <a:r>
              <a:rPr lang="ru-RU" sz="1600" b="0" i="0" dirty="0">
                <a:solidFill>
                  <a:srgbClr val="48484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— это механизм, с помощью которого запускаются экземпляры задач</a:t>
            </a:r>
            <a:r>
              <a:rPr lang="ru-RU" sz="1600" b="1" i="0" dirty="0">
                <a:solidFill>
                  <a:srgbClr val="48484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solidFill>
                  <a:srgbClr val="48484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— </a:t>
            </a:r>
            <a:r>
              <a:rPr lang="en-US" sz="1600" b="0" i="0" dirty="0">
                <a:solidFill>
                  <a:srgbClr val="48484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task instances</a:t>
            </a:r>
            <a:r>
              <a:rPr lang="ru-RU" sz="1600" b="0" i="0" dirty="0">
                <a:solidFill>
                  <a:srgbClr val="48484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Работает в связке с планировщиком в рамках одного процесса.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Поддерживаемые типы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Executor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приведены ниже.</a:t>
            </a:r>
          </a:p>
          <a:p>
            <a:pPr algn="just">
              <a:buClr>
                <a:srgbClr val="0070C0"/>
              </a:buClr>
            </a:pP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SequentialExecutor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LocalExecutor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CeleryExecutor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DaskExecutor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KubernetesExecutor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CeleryKubernetesExecutor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DebugExecutor</a:t>
            </a: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3333884-FD39-D0D3-5DE6-F83320F6A008}"/>
              </a:ext>
            </a:extLst>
          </p:cNvPr>
          <p:cNvGrpSpPr/>
          <p:nvPr/>
        </p:nvGrpSpPr>
        <p:grpSpPr>
          <a:xfrm>
            <a:off x="5300110" y="1351230"/>
            <a:ext cx="6587090" cy="4155539"/>
            <a:chOff x="5604910" y="1351230"/>
            <a:chExt cx="6587090" cy="4155539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45D5671A-2BD5-A41F-ED27-A0DF3C12F7FD}"/>
                </a:ext>
              </a:extLst>
            </p:cNvPr>
            <p:cNvSpPr/>
            <p:nvPr/>
          </p:nvSpPr>
          <p:spPr>
            <a:xfrm>
              <a:off x="10962021" y="3663926"/>
              <a:ext cx="1015705" cy="492578"/>
            </a:xfrm>
            <a:prstGeom prst="roundRect">
              <a:avLst/>
            </a:prstGeom>
            <a:solidFill>
              <a:srgbClr val="35CAF3"/>
            </a:solidFill>
            <a:ln>
              <a:solidFill>
                <a:srgbClr val="35CA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E47821AA-904E-368E-CDE0-C3BC6698E1D9}"/>
                </a:ext>
              </a:extLst>
            </p:cNvPr>
            <p:cNvSpPr/>
            <p:nvPr/>
          </p:nvSpPr>
          <p:spPr>
            <a:xfrm>
              <a:off x="10911835" y="3738454"/>
              <a:ext cx="1015705" cy="492578"/>
            </a:xfrm>
            <a:prstGeom prst="roundRect">
              <a:avLst/>
            </a:prstGeom>
            <a:solidFill>
              <a:srgbClr val="36A1F2"/>
            </a:solidFill>
            <a:ln>
              <a:solidFill>
                <a:srgbClr val="36A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76906B12-5B57-634D-3943-281B53D4C8AD}"/>
                </a:ext>
              </a:extLst>
            </p:cNvPr>
            <p:cNvSpPr/>
            <p:nvPr/>
          </p:nvSpPr>
          <p:spPr>
            <a:xfrm>
              <a:off x="9109429" y="3609361"/>
              <a:ext cx="1015705" cy="492578"/>
            </a:xfrm>
            <a:prstGeom prst="roundRect">
              <a:avLst/>
            </a:prstGeom>
            <a:solidFill>
              <a:srgbClr val="36A1F2"/>
            </a:solidFill>
            <a:ln>
              <a:solidFill>
                <a:srgbClr val="36A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01422E05-126D-C54F-01D1-0EC44F07D77A}"/>
                </a:ext>
              </a:extLst>
            </p:cNvPr>
            <p:cNvSpPr/>
            <p:nvPr/>
          </p:nvSpPr>
          <p:spPr>
            <a:xfrm>
              <a:off x="9150897" y="4872746"/>
              <a:ext cx="1024361" cy="5328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A59E2D7B-AF4C-78A7-0743-01917D09B2E7}"/>
                </a:ext>
              </a:extLst>
            </p:cNvPr>
            <p:cNvSpPr/>
            <p:nvPr/>
          </p:nvSpPr>
          <p:spPr>
            <a:xfrm>
              <a:off x="9100773" y="4940672"/>
              <a:ext cx="1024361" cy="5328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6" name="Рисунок 45" descr="Мужчина контур">
              <a:extLst>
                <a:ext uri="{FF2B5EF4-FFF2-40B4-BE49-F238E27FC236}">
                  <a16:creationId xmlns:a16="http://schemas.microsoft.com/office/drawing/2014/main" id="{B2D53376-267D-C0D3-4135-CF2F4A316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4310" y="1924878"/>
              <a:ext cx="838836" cy="865960"/>
            </a:xfrm>
            <a:prstGeom prst="rect">
              <a:avLst/>
            </a:prstGeom>
          </p:spPr>
        </p:pic>
        <p:sp>
          <p:nvSpPr>
            <p:cNvPr id="47" name="Прямоугольник: скругленные углы 46">
              <a:extLst>
                <a:ext uri="{FF2B5EF4-FFF2-40B4-BE49-F238E27FC236}">
                  <a16:creationId xmlns:a16="http://schemas.microsoft.com/office/drawing/2014/main" id="{A5BEB6F7-CB67-8D53-012F-8713786266BE}"/>
                </a:ext>
              </a:extLst>
            </p:cNvPr>
            <p:cNvSpPr/>
            <p:nvPr/>
          </p:nvSpPr>
          <p:spPr>
            <a:xfrm>
              <a:off x="5639334" y="2889885"/>
              <a:ext cx="908789" cy="352911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F8BEDC-D1ED-AF21-4B6B-C4CD7CAF7373}"/>
                </a:ext>
              </a:extLst>
            </p:cNvPr>
            <p:cNvSpPr txBox="1"/>
            <p:nvPr/>
          </p:nvSpPr>
          <p:spPr>
            <a:xfrm>
              <a:off x="5836156" y="2927840"/>
              <a:ext cx="9524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User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AE55066B-7BF4-2435-CA23-8817E606E04F}"/>
                </a:ext>
              </a:extLst>
            </p:cNvPr>
            <p:cNvSpPr/>
            <p:nvPr/>
          </p:nvSpPr>
          <p:spPr>
            <a:xfrm>
              <a:off x="5609370" y="3828420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E4FC8C-9CFE-760B-ACCF-31F8CBDCAEC2}"/>
                </a:ext>
              </a:extLst>
            </p:cNvPr>
            <p:cNvSpPr txBox="1"/>
            <p:nvPr/>
          </p:nvSpPr>
          <p:spPr>
            <a:xfrm>
              <a:off x="5604910" y="3936209"/>
              <a:ext cx="14423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User</a:t>
              </a:r>
              <a:r>
                <a:rPr lang="ru-RU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Interface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95BB07F-A3A3-9F7C-12E4-415547C609BE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4101939"/>
              <a:ext cx="378475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919B0AA1-4307-C92B-3E3E-9896B23F1BA1}"/>
                </a:ext>
              </a:extLst>
            </p:cNvPr>
            <p:cNvSpPr/>
            <p:nvPr/>
          </p:nvSpPr>
          <p:spPr>
            <a:xfrm>
              <a:off x="7172444" y="3821899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543B56-88AA-475A-5EF5-C50B31F265F3}"/>
                </a:ext>
              </a:extLst>
            </p:cNvPr>
            <p:cNvSpPr txBox="1"/>
            <p:nvPr/>
          </p:nvSpPr>
          <p:spPr>
            <a:xfrm>
              <a:off x="7250060" y="3929687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Web Server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826AF858-F47F-269C-DC68-23472661E0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5562" y="4456105"/>
              <a:ext cx="674671" cy="51957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6233526F-47DD-B7AD-BADD-028DB700699B}"/>
                </a:ext>
              </a:extLst>
            </p:cNvPr>
            <p:cNvSpPr/>
            <p:nvPr/>
          </p:nvSpPr>
          <p:spPr>
            <a:xfrm>
              <a:off x="9058612" y="5014191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4E4AA5-C14B-AAD7-EE0D-3E36B10FD81A}"/>
                </a:ext>
              </a:extLst>
            </p:cNvPr>
            <p:cNvSpPr txBox="1"/>
            <p:nvPr/>
          </p:nvSpPr>
          <p:spPr>
            <a:xfrm>
              <a:off x="9058612" y="5121980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DAG Directory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2D62149-19AF-E2FC-5075-218180549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2014" y="4533922"/>
              <a:ext cx="1" cy="19257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3E599C08-D1DD-1529-E21E-78C75345003D}"/>
                </a:ext>
              </a:extLst>
            </p:cNvPr>
            <p:cNvCxnSpPr/>
            <p:nvPr/>
          </p:nvCxnSpPr>
          <p:spPr>
            <a:xfrm>
              <a:off x="8265562" y="4068188"/>
              <a:ext cx="694956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Прямоугольник: скругленные углы 58">
              <a:extLst>
                <a:ext uri="{FF2B5EF4-FFF2-40B4-BE49-F238E27FC236}">
                  <a16:creationId xmlns:a16="http://schemas.microsoft.com/office/drawing/2014/main" id="{C6423F35-1A2C-7C3D-56A3-1780BC28485D}"/>
                </a:ext>
              </a:extLst>
            </p:cNvPr>
            <p:cNvSpPr/>
            <p:nvPr/>
          </p:nvSpPr>
          <p:spPr>
            <a:xfrm>
              <a:off x="9109429" y="3963018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AC50BE-9892-8E4D-138C-203817B6E3F7}"/>
                </a:ext>
              </a:extLst>
            </p:cNvPr>
            <p:cNvSpPr txBox="1"/>
            <p:nvPr/>
          </p:nvSpPr>
          <p:spPr>
            <a:xfrm>
              <a:off x="9254158" y="4060492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Executor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E9C630-D11C-D82A-1CB1-F16F471ED800}"/>
                </a:ext>
              </a:extLst>
            </p:cNvPr>
            <p:cNvSpPr txBox="1"/>
            <p:nvPr/>
          </p:nvSpPr>
          <p:spPr>
            <a:xfrm>
              <a:off x="9210821" y="3641479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Scheduler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62" name="Прямая со стрелкой 61">
              <a:extLst>
                <a:ext uri="{FF2B5EF4-FFF2-40B4-BE49-F238E27FC236}">
                  <a16:creationId xmlns:a16="http://schemas.microsoft.com/office/drawing/2014/main" id="{24121162-0066-AA69-CE5C-ECBEC6BFA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513" y="4032159"/>
              <a:ext cx="534581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63985B35-C8C7-C0F2-E132-D915BDFBA993}"/>
                </a:ext>
              </a:extLst>
            </p:cNvPr>
            <p:cNvSpPr/>
            <p:nvPr/>
          </p:nvSpPr>
          <p:spPr>
            <a:xfrm>
              <a:off x="10853917" y="3828420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7337D86-35D2-2F04-D431-0F58195F7FEB}"/>
                </a:ext>
              </a:extLst>
            </p:cNvPr>
            <p:cNvSpPr txBox="1"/>
            <p:nvPr/>
          </p:nvSpPr>
          <p:spPr>
            <a:xfrm>
              <a:off x="11015375" y="3929687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Workers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566A836B-10F2-88E7-9520-191BD0581A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3106" y="3086124"/>
              <a:ext cx="0" cy="39072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65">
              <a:extLst>
                <a:ext uri="{FF2B5EF4-FFF2-40B4-BE49-F238E27FC236}">
                  <a16:creationId xmlns:a16="http://schemas.microsoft.com/office/drawing/2014/main" id="{500677B5-1706-478E-7A46-AD2DA0904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5562" y="3086124"/>
              <a:ext cx="694956" cy="49809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>
              <a:extLst>
                <a:ext uri="{FF2B5EF4-FFF2-40B4-BE49-F238E27FC236}">
                  <a16:creationId xmlns:a16="http://schemas.microsoft.com/office/drawing/2014/main" id="{D3ED0FC3-ED46-DE7E-E6D2-8038417CD4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64851" y="3059820"/>
              <a:ext cx="643488" cy="43546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F657157A-21F7-4E47-DB6C-409D62BDE754}"/>
                </a:ext>
              </a:extLst>
            </p:cNvPr>
            <p:cNvSpPr/>
            <p:nvPr/>
          </p:nvSpPr>
          <p:spPr>
            <a:xfrm>
              <a:off x="9094163" y="2404596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608931D-DC7A-9BA0-694A-E2F38077C406}"/>
                </a:ext>
              </a:extLst>
            </p:cNvPr>
            <p:cNvSpPr txBox="1"/>
            <p:nvPr/>
          </p:nvSpPr>
          <p:spPr>
            <a:xfrm>
              <a:off x="9109429" y="2494017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Metadata DB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pic>
          <p:nvPicPr>
            <p:cNvPr id="70" name="Рисунок 69" descr="Цилиндр контур">
              <a:extLst>
                <a:ext uri="{FF2B5EF4-FFF2-40B4-BE49-F238E27FC236}">
                  <a16:creationId xmlns:a16="http://schemas.microsoft.com/office/drawing/2014/main" id="{EAF3B6F8-88FC-17C6-CF5D-23D4D4821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04391" y="1351230"/>
              <a:ext cx="795247" cy="1023300"/>
            </a:xfrm>
            <a:prstGeom prst="rect">
              <a:avLst/>
            </a:prstGeom>
          </p:spPr>
        </p:pic>
        <p:cxnSp>
          <p:nvCxnSpPr>
            <p:cNvPr id="71" name="Прямая со стрелкой 70">
              <a:extLst>
                <a:ext uri="{FF2B5EF4-FFF2-40B4-BE49-F238E27FC236}">
                  <a16:creationId xmlns:a16="http://schemas.microsoft.com/office/drawing/2014/main" id="{FDDCA595-329C-E089-5FCE-F839F4F0E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5798" y="4475890"/>
              <a:ext cx="638233" cy="45066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 стрелкой 71">
              <a:extLst>
                <a:ext uri="{FF2B5EF4-FFF2-40B4-BE49-F238E27FC236}">
                  <a16:creationId xmlns:a16="http://schemas.microsoft.com/office/drawing/2014/main" id="{1356C4EE-00F8-642A-CA55-BCA5E1E5FDE9}"/>
                </a:ext>
              </a:extLst>
            </p:cNvPr>
            <p:cNvCxnSpPr>
              <a:cxnSpLocks/>
            </p:cNvCxnSpPr>
            <p:nvPr/>
          </p:nvCxnSpPr>
          <p:spPr>
            <a:xfrm>
              <a:off x="6093728" y="3335173"/>
              <a:ext cx="0" cy="36392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947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">
            <a:extLst>
              <a:ext uri="{FF2B5EF4-FFF2-40B4-BE49-F238E27FC236}">
                <a16:creationId xmlns:a16="http://schemas.microsoft.com/office/drawing/2014/main" id="{0B1B6B03-8DEE-0A4C-4849-6F566E61F65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475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Компоненты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28ED4994-06F3-2B89-50FD-1AB11C6A9F2D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B9A2AD26-4ABF-6115-D8CE-3F4EEB4BB581}"/>
              </a:ext>
            </a:extLst>
          </p:cNvPr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7580B6D-34DD-49DC-EE17-24385A879D66}"/>
              </a:ext>
            </a:extLst>
          </p:cNvPr>
          <p:cNvGrpSpPr/>
          <p:nvPr/>
        </p:nvGrpSpPr>
        <p:grpSpPr>
          <a:xfrm>
            <a:off x="398810" y="1924878"/>
            <a:ext cx="4423177" cy="3901003"/>
            <a:chOff x="295839" y="2017772"/>
            <a:chExt cx="4423177" cy="39010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4BEC6D-33AE-A259-E4F2-4F14B49012D6}"/>
                </a:ext>
              </a:extLst>
            </p:cNvPr>
            <p:cNvSpPr txBox="1"/>
            <p:nvPr/>
          </p:nvSpPr>
          <p:spPr>
            <a:xfrm>
              <a:off x="295839" y="2017772"/>
              <a:ext cx="442317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0070C0"/>
                </a:buClr>
              </a:pPr>
              <a:r>
                <a:rPr lang="ru-RU" sz="1600" b="1" i="0" dirty="0">
                  <a:solidFill>
                    <a:srgbClr val="484848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Worker </a:t>
              </a:r>
              <a:r>
                <a:rPr lang="ru-RU" sz="1600" b="0" i="0" dirty="0">
                  <a:solidFill>
                    <a:srgbClr val="484848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— это </a:t>
              </a:r>
              <a:r>
                <a:rPr lang="ru-RU" sz="1600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отдельный процесс, в котором выполняются задачи. Размещение Worker</a:t>
              </a:r>
              <a:r>
                <a:rPr lang="en-US" sz="1600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’</a:t>
              </a:r>
              <a:r>
                <a:rPr lang="ru-RU" sz="1600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а –   локально или же на отдельной машине – определяется выбранным типом Executor.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C337C9-0449-CFD5-49A5-D4B001CFF4B0}"/>
                </a:ext>
              </a:extLst>
            </p:cNvPr>
            <p:cNvSpPr txBox="1"/>
            <p:nvPr/>
          </p:nvSpPr>
          <p:spPr>
            <a:xfrm>
              <a:off x="304800" y="3210342"/>
              <a:ext cx="4414216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0070C0"/>
                </a:buClr>
              </a:pPr>
              <a:r>
                <a:rPr lang="ru-RU" sz="16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Metadata DB (база метаданных) </a:t>
              </a: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—  собственный репозиторий метаданных на базе</a:t>
              </a:r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программной библиотеки SqlAlchemy для хранения глобальных переменных, настроек разных соединений с источниками данных, статусов выполнения Task Instance, DAG Run и так далее. Требует установки совместимой с библиотекой SqlAlchemy базы данных, например, MySQL или PostgreSQL.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2B50B8-BBCA-3197-D470-81949AECCA1B}"/>
                </a:ext>
              </a:extLst>
            </p:cNvPr>
            <p:cNvSpPr txBox="1"/>
            <p:nvPr/>
          </p:nvSpPr>
          <p:spPr>
            <a:xfrm>
              <a:off x="304800" y="5334000"/>
              <a:ext cx="44142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0070C0"/>
                </a:buClr>
              </a:pPr>
              <a:r>
                <a:rPr lang="ru-RU" sz="16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DAG </a:t>
              </a:r>
              <a:r>
                <a:rPr lang="en-US" sz="16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Directory</a:t>
              </a:r>
              <a:r>
                <a:rPr lang="ru-RU" sz="16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— это место хранения настроенных пользовательских</a:t>
              </a:r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DAG’</a:t>
              </a: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ов.</a:t>
              </a:r>
              <a:endPara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CB95BBAB-2C93-C78D-96E8-039C969ACDAF}"/>
              </a:ext>
            </a:extLst>
          </p:cNvPr>
          <p:cNvGrpSpPr/>
          <p:nvPr/>
        </p:nvGrpSpPr>
        <p:grpSpPr>
          <a:xfrm>
            <a:off x="5300110" y="1351230"/>
            <a:ext cx="6587090" cy="4155539"/>
            <a:chOff x="5604910" y="1351230"/>
            <a:chExt cx="6587090" cy="4155539"/>
          </a:xfrm>
        </p:grpSpPr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25EBA31B-B6B2-DB57-E537-54AA5437D956}"/>
                </a:ext>
              </a:extLst>
            </p:cNvPr>
            <p:cNvSpPr/>
            <p:nvPr/>
          </p:nvSpPr>
          <p:spPr>
            <a:xfrm>
              <a:off x="10962021" y="3663926"/>
              <a:ext cx="1015705" cy="492578"/>
            </a:xfrm>
            <a:prstGeom prst="roundRect">
              <a:avLst/>
            </a:prstGeom>
            <a:solidFill>
              <a:srgbClr val="35CAF3"/>
            </a:solidFill>
            <a:ln>
              <a:solidFill>
                <a:srgbClr val="35CA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089ACEA4-DDA1-EE1C-688B-398AEA19D808}"/>
                </a:ext>
              </a:extLst>
            </p:cNvPr>
            <p:cNvSpPr/>
            <p:nvPr/>
          </p:nvSpPr>
          <p:spPr>
            <a:xfrm>
              <a:off x="10911835" y="3738454"/>
              <a:ext cx="1015705" cy="492578"/>
            </a:xfrm>
            <a:prstGeom prst="roundRect">
              <a:avLst/>
            </a:prstGeom>
            <a:solidFill>
              <a:srgbClr val="36A1F2"/>
            </a:solidFill>
            <a:ln>
              <a:solidFill>
                <a:srgbClr val="36A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Прямоугольник: скругленные углы 45">
              <a:extLst>
                <a:ext uri="{FF2B5EF4-FFF2-40B4-BE49-F238E27FC236}">
                  <a16:creationId xmlns:a16="http://schemas.microsoft.com/office/drawing/2014/main" id="{A0054E11-EF80-E0EF-FF24-71747C67C499}"/>
                </a:ext>
              </a:extLst>
            </p:cNvPr>
            <p:cNvSpPr/>
            <p:nvPr/>
          </p:nvSpPr>
          <p:spPr>
            <a:xfrm>
              <a:off x="9109429" y="3609361"/>
              <a:ext cx="1015705" cy="492578"/>
            </a:xfrm>
            <a:prstGeom prst="roundRect">
              <a:avLst/>
            </a:prstGeom>
            <a:solidFill>
              <a:srgbClr val="36A1F2"/>
            </a:solidFill>
            <a:ln>
              <a:solidFill>
                <a:srgbClr val="36A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Прямоугольник: скругленные углы 46">
              <a:extLst>
                <a:ext uri="{FF2B5EF4-FFF2-40B4-BE49-F238E27FC236}">
                  <a16:creationId xmlns:a16="http://schemas.microsoft.com/office/drawing/2014/main" id="{23DED167-BEAC-F821-3B6A-226B78ACAB9A}"/>
                </a:ext>
              </a:extLst>
            </p:cNvPr>
            <p:cNvSpPr/>
            <p:nvPr/>
          </p:nvSpPr>
          <p:spPr>
            <a:xfrm>
              <a:off x="9150897" y="4872746"/>
              <a:ext cx="1024361" cy="5328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7945B97C-11A8-B599-7BB6-21897467F271}"/>
                </a:ext>
              </a:extLst>
            </p:cNvPr>
            <p:cNvSpPr/>
            <p:nvPr/>
          </p:nvSpPr>
          <p:spPr>
            <a:xfrm>
              <a:off x="9100773" y="4940672"/>
              <a:ext cx="1024361" cy="5328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9" name="Рисунок 48" descr="Мужчина контур">
              <a:extLst>
                <a:ext uri="{FF2B5EF4-FFF2-40B4-BE49-F238E27FC236}">
                  <a16:creationId xmlns:a16="http://schemas.microsoft.com/office/drawing/2014/main" id="{EF4A6C7B-BE5B-B825-5D53-0CA144FF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4310" y="1924878"/>
              <a:ext cx="838836" cy="865960"/>
            </a:xfrm>
            <a:prstGeom prst="rect">
              <a:avLst/>
            </a:prstGeom>
          </p:spPr>
        </p:pic>
        <p:sp>
          <p:nvSpPr>
            <p:cNvPr id="50" name="Прямоугольник: скругленные углы 49">
              <a:extLst>
                <a:ext uri="{FF2B5EF4-FFF2-40B4-BE49-F238E27FC236}">
                  <a16:creationId xmlns:a16="http://schemas.microsoft.com/office/drawing/2014/main" id="{EF1F96AF-A407-CA6C-127E-954D912330E7}"/>
                </a:ext>
              </a:extLst>
            </p:cNvPr>
            <p:cNvSpPr/>
            <p:nvPr/>
          </p:nvSpPr>
          <p:spPr>
            <a:xfrm>
              <a:off x="5639334" y="2889885"/>
              <a:ext cx="908789" cy="352911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CEB1FB-97CA-5F53-6069-8733D738A08A}"/>
                </a:ext>
              </a:extLst>
            </p:cNvPr>
            <p:cNvSpPr txBox="1"/>
            <p:nvPr/>
          </p:nvSpPr>
          <p:spPr>
            <a:xfrm>
              <a:off x="5836156" y="2927840"/>
              <a:ext cx="9524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User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58BC0DD6-8A01-53CA-8445-80C34773BF12}"/>
                </a:ext>
              </a:extLst>
            </p:cNvPr>
            <p:cNvSpPr/>
            <p:nvPr/>
          </p:nvSpPr>
          <p:spPr>
            <a:xfrm>
              <a:off x="5609370" y="3828420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E56F78-6F4B-F662-A68C-361595438135}"/>
                </a:ext>
              </a:extLst>
            </p:cNvPr>
            <p:cNvSpPr txBox="1"/>
            <p:nvPr/>
          </p:nvSpPr>
          <p:spPr>
            <a:xfrm>
              <a:off x="5604910" y="3936209"/>
              <a:ext cx="14423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User</a:t>
              </a:r>
              <a:r>
                <a:rPr lang="ru-RU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Interface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1B19C28-BABB-DEEA-80D3-EF5547C275E6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4101939"/>
              <a:ext cx="378475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518AC735-8602-B278-3541-561C7808F486}"/>
                </a:ext>
              </a:extLst>
            </p:cNvPr>
            <p:cNvSpPr/>
            <p:nvPr/>
          </p:nvSpPr>
          <p:spPr>
            <a:xfrm>
              <a:off x="7172444" y="3821899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AEC1C0-0B97-D683-0B28-83499A4EE99C}"/>
                </a:ext>
              </a:extLst>
            </p:cNvPr>
            <p:cNvSpPr txBox="1"/>
            <p:nvPr/>
          </p:nvSpPr>
          <p:spPr>
            <a:xfrm>
              <a:off x="7250060" y="3929687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Web Server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B32B6029-6046-343F-91FF-B0E05EC32D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5562" y="4456105"/>
              <a:ext cx="674671" cy="51957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Прямоугольник: скругленные углы 57">
              <a:extLst>
                <a:ext uri="{FF2B5EF4-FFF2-40B4-BE49-F238E27FC236}">
                  <a16:creationId xmlns:a16="http://schemas.microsoft.com/office/drawing/2014/main" id="{2A401D5D-6A5A-BB8A-4D28-FC8391E98359}"/>
                </a:ext>
              </a:extLst>
            </p:cNvPr>
            <p:cNvSpPr/>
            <p:nvPr/>
          </p:nvSpPr>
          <p:spPr>
            <a:xfrm>
              <a:off x="9058612" y="5014191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C43CF2-9360-A60A-CA0A-E2375E78BBA1}"/>
                </a:ext>
              </a:extLst>
            </p:cNvPr>
            <p:cNvSpPr txBox="1"/>
            <p:nvPr/>
          </p:nvSpPr>
          <p:spPr>
            <a:xfrm>
              <a:off x="9058612" y="5121980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DAG Directory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D2AC2359-7013-1F36-6C6F-A04896477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2014" y="4533922"/>
              <a:ext cx="1" cy="19257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3E7DB7A6-A80F-B7FC-1C21-D9A24A1E8536}"/>
                </a:ext>
              </a:extLst>
            </p:cNvPr>
            <p:cNvCxnSpPr/>
            <p:nvPr/>
          </p:nvCxnSpPr>
          <p:spPr>
            <a:xfrm>
              <a:off x="8265562" y="4068188"/>
              <a:ext cx="694956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C5722D6D-BC04-5B75-1AF0-ED9042A8B067}"/>
                </a:ext>
              </a:extLst>
            </p:cNvPr>
            <p:cNvSpPr/>
            <p:nvPr/>
          </p:nvSpPr>
          <p:spPr>
            <a:xfrm>
              <a:off x="9109429" y="3963018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1C4492-180E-B1FD-ADD4-A53DB44804E4}"/>
                </a:ext>
              </a:extLst>
            </p:cNvPr>
            <p:cNvSpPr txBox="1"/>
            <p:nvPr/>
          </p:nvSpPr>
          <p:spPr>
            <a:xfrm>
              <a:off x="9254158" y="4060492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Executor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F57930-D7AA-4CDC-1AEE-A446154D3A56}"/>
                </a:ext>
              </a:extLst>
            </p:cNvPr>
            <p:cNvSpPr txBox="1"/>
            <p:nvPr/>
          </p:nvSpPr>
          <p:spPr>
            <a:xfrm>
              <a:off x="9210821" y="3641479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Scheduler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5AFE54D8-7726-4015-F785-1C7D51DED616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513" y="4032159"/>
              <a:ext cx="534581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1ADFD8BB-9036-4335-D9C2-F6D3AA437408}"/>
                </a:ext>
              </a:extLst>
            </p:cNvPr>
            <p:cNvSpPr/>
            <p:nvPr/>
          </p:nvSpPr>
          <p:spPr>
            <a:xfrm>
              <a:off x="10853917" y="3828420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45061EB-BDCD-5089-1672-59CFDABEF446}"/>
                </a:ext>
              </a:extLst>
            </p:cNvPr>
            <p:cNvSpPr txBox="1"/>
            <p:nvPr/>
          </p:nvSpPr>
          <p:spPr>
            <a:xfrm>
              <a:off x="11015375" y="3929687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Workers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68" name="Прямая со стрелкой 67">
              <a:extLst>
                <a:ext uri="{FF2B5EF4-FFF2-40B4-BE49-F238E27FC236}">
                  <a16:creationId xmlns:a16="http://schemas.microsoft.com/office/drawing/2014/main" id="{FA9C9AEB-D08E-5ED3-120C-ACF5B62B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3106" y="3086124"/>
              <a:ext cx="0" cy="39072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 стрелкой 68">
              <a:extLst>
                <a:ext uri="{FF2B5EF4-FFF2-40B4-BE49-F238E27FC236}">
                  <a16:creationId xmlns:a16="http://schemas.microsoft.com/office/drawing/2014/main" id="{34B53B12-0D33-FEA3-98E9-8AD548AD3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5562" y="3086124"/>
              <a:ext cx="694956" cy="49809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 стрелкой 69">
              <a:extLst>
                <a:ext uri="{FF2B5EF4-FFF2-40B4-BE49-F238E27FC236}">
                  <a16:creationId xmlns:a16="http://schemas.microsoft.com/office/drawing/2014/main" id="{F23628E4-00F1-AB46-C429-F9982FD5BB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64851" y="3059820"/>
              <a:ext cx="643488" cy="43546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Прямоугольник: скругленные углы 70">
              <a:extLst>
                <a:ext uri="{FF2B5EF4-FFF2-40B4-BE49-F238E27FC236}">
                  <a16:creationId xmlns:a16="http://schemas.microsoft.com/office/drawing/2014/main" id="{5978CAD6-59E0-5644-4823-02F9C5790285}"/>
                </a:ext>
              </a:extLst>
            </p:cNvPr>
            <p:cNvSpPr/>
            <p:nvPr/>
          </p:nvSpPr>
          <p:spPr>
            <a:xfrm>
              <a:off x="9094163" y="2404596"/>
              <a:ext cx="1015705" cy="492578"/>
            </a:xfrm>
            <a:prstGeom prst="roundRect">
              <a:avLst/>
            </a:prstGeom>
            <a:solidFill>
              <a:srgbClr val="2964FF"/>
            </a:solidFill>
            <a:ln>
              <a:solidFill>
                <a:srgbClr val="296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E2312AB-9ECA-8F0B-569C-789A060057C2}"/>
                </a:ext>
              </a:extLst>
            </p:cNvPr>
            <p:cNvSpPr txBox="1"/>
            <p:nvPr/>
          </p:nvSpPr>
          <p:spPr>
            <a:xfrm>
              <a:off x="9109429" y="2494017"/>
              <a:ext cx="11766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Metadata DB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pic>
          <p:nvPicPr>
            <p:cNvPr id="73" name="Рисунок 72" descr="Цилиндр контур">
              <a:extLst>
                <a:ext uri="{FF2B5EF4-FFF2-40B4-BE49-F238E27FC236}">
                  <a16:creationId xmlns:a16="http://schemas.microsoft.com/office/drawing/2014/main" id="{F38806DB-3D9A-0FC5-0151-F835B5236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04391" y="1351230"/>
              <a:ext cx="795247" cy="1023300"/>
            </a:xfrm>
            <a:prstGeom prst="rect">
              <a:avLst/>
            </a:prstGeom>
          </p:spPr>
        </p:pic>
        <p:cxnSp>
          <p:nvCxnSpPr>
            <p:cNvPr id="74" name="Прямая со стрелкой 73">
              <a:extLst>
                <a:ext uri="{FF2B5EF4-FFF2-40B4-BE49-F238E27FC236}">
                  <a16:creationId xmlns:a16="http://schemas.microsoft.com/office/drawing/2014/main" id="{B1D73251-2329-12BF-BB3E-C05348133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5798" y="4475890"/>
              <a:ext cx="638233" cy="45066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15A00631-2805-FDD0-D325-FB77C0182F48}"/>
                </a:ext>
              </a:extLst>
            </p:cNvPr>
            <p:cNvCxnSpPr>
              <a:cxnSpLocks/>
            </p:cNvCxnSpPr>
            <p:nvPr/>
          </p:nvCxnSpPr>
          <p:spPr>
            <a:xfrm>
              <a:off x="6093728" y="3335173"/>
              <a:ext cx="0" cy="36392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12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">
            <a:extLst>
              <a:ext uri="{FF2B5EF4-FFF2-40B4-BE49-F238E27FC236}">
                <a16:creationId xmlns:a16="http://schemas.microsoft.com/office/drawing/2014/main" id="{0B1B6B03-8DEE-0A4C-4849-6F566E61F65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951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1.4 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28ED4994-06F3-2B89-50FD-1AB11C6A9F2D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B9A2AD26-4ABF-6115-D8CE-3F4EEB4BB581}"/>
              </a:ext>
            </a:extLst>
          </p:cNvPr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A843A74-D294-0C0B-AC42-663BF0D8875E}"/>
              </a:ext>
            </a:extLst>
          </p:cNvPr>
          <p:cNvGrpSpPr/>
          <p:nvPr/>
        </p:nvGrpSpPr>
        <p:grpSpPr>
          <a:xfrm>
            <a:off x="430815" y="2431117"/>
            <a:ext cx="7086600" cy="1445331"/>
            <a:chOff x="620369" y="2302014"/>
            <a:chExt cx="7380631" cy="1507986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611767D-93B0-7F26-65F4-D71F386395FF}"/>
                </a:ext>
              </a:extLst>
            </p:cNvPr>
            <p:cNvGrpSpPr/>
            <p:nvPr/>
          </p:nvGrpSpPr>
          <p:grpSpPr>
            <a:xfrm>
              <a:off x="620369" y="2819400"/>
              <a:ext cx="7380631" cy="990600"/>
              <a:chOff x="620369" y="2819400"/>
              <a:chExt cx="7380631" cy="990600"/>
            </a:xfrm>
          </p:grpSpPr>
          <p:grpSp>
            <p:nvGrpSpPr>
              <p:cNvPr id="17" name="Группа 16">
                <a:extLst>
                  <a:ext uri="{FF2B5EF4-FFF2-40B4-BE49-F238E27FC236}">
                    <a16:creationId xmlns:a16="http://schemas.microsoft.com/office/drawing/2014/main" id="{249AD1C6-E885-FACB-452D-BBB78AA71E89}"/>
                  </a:ext>
                </a:extLst>
              </p:cNvPr>
              <p:cNvGrpSpPr/>
              <p:nvPr/>
            </p:nvGrpSpPr>
            <p:grpSpPr>
              <a:xfrm>
                <a:off x="1066800" y="2819400"/>
                <a:ext cx="6474512" cy="990600"/>
                <a:chOff x="610844" y="2828925"/>
                <a:chExt cx="6474512" cy="990600"/>
              </a:xfrm>
            </p:grpSpPr>
            <p:grpSp>
              <p:nvGrpSpPr>
                <p:cNvPr id="16" name="Группа 15">
                  <a:extLst>
                    <a:ext uri="{FF2B5EF4-FFF2-40B4-BE49-F238E27FC236}">
                      <a16:creationId xmlns:a16="http://schemas.microsoft.com/office/drawing/2014/main" id="{24D68916-56C7-0B7C-A02E-B82FBD2EF8F5}"/>
                    </a:ext>
                  </a:extLst>
                </p:cNvPr>
                <p:cNvGrpSpPr/>
                <p:nvPr/>
              </p:nvGrpSpPr>
              <p:grpSpPr>
                <a:xfrm>
                  <a:off x="610844" y="2828925"/>
                  <a:ext cx="1752600" cy="990600"/>
                  <a:chOff x="1219200" y="1981200"/>
                  <a:chExt cx="1752600" cy="990600"/>
                </a:xfrm>
              </p:grpSpPr>
              <p:sp>
                <p:nvSpPr>
                  <p:cNvPr id="3" name="Прямоугольник: скругленные углы 2">
                    <a:extLst>
                      <a:ext uri="{FF2B5EF4-FFF2-40B4-BE49-F238E27FC236}">
                        <a16:creationId xmlns:a16="http://schemas.microsoft.com/office/drawing/2014/main" id="{AC0EB79E-B233-279C-87A3-25307432FA2E}"/>
                      </a:ext>
                    </a:extLst>
                  </p:cNvPr>
                  <p:cNvSpPr/>
                  <p:nvPr/>
                </p:nvSpPr>
                <p:spPr>
                  <a:xfrm>
                    <a:off x="1219200" y="1981200"/>
                    <a:ext cx="1752600" cy="990600"/>
                  </a:xfrm>
                  <a:prstGeom prst="roundRect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" name="Прямоугольник: скругленные углы 5">
                    <a:extLst>
                      <a:ext uri="{FF2B5EF4-FFF2-40B4-BE49-F238E27FC236}">
                        <a16:creationId xmlns:a16="http://schemas.microsoft.com/office/drawing/2014/main" id="{28F51BA4-619A-EB65-59AC-612478110DC5}"/>
                      </a:ext>
                    </a:extLst>
                  </p:cNvPr>
                  <p:cNvSpPr/>
                  <p:nvPr/>
                </p:nvSpPr>
                <p:spPr>
                  <a:xfrm>
                    <a:off x="1371600" y="2514600"/>
                    <a:ext cx="1447800" cy="30480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14" name="Группа 13">
                  <a:extLst>
                    <a:ext uri="{FF2B5EF4-FFF2-40B4-BE49-F238E27FC236}">
                      <a16:creationId xmlns:a16="http://schemas.microsoft.com/office/drawing/2014/main" id="{0B264B34-86D7-8248-A89A-85682107522B}"/>
                    </a:ext>
                  </a:extLst>
                </p:cNvPr>
                <p:cNvGrpSpPr/>
                <p:nvPr/>
              </p:nvGrpSpPr>
              <p:grpSpPr>
                <a:xfrm>
                  <a:off x="2971800" y="2828925"/>
                  <a:ext cx="1752600" cy="990600"/>
                  <a:chOff x="3748709" y="1981200"/>
                  <a:chExt cx="1752600" cy="990600"/>
                </a:xfrm>
              </p:grpSpPr>
              <p:sp>
                <p:nvSpPr>
                  <p:cNvPr id="7" name="Прямоугольник: скругленные углы 6">
                    <a:extLst>
                      <a:ext uri="{FF2B5EF4-FFF2-40B4-BE49-F238E27FC236}">
                        <a16:creationId xmlns:a16="http://schemas.microsoft.com/office/drawing/2014/main" id="{E23D9346-F728-9B52-F4A3-56E6A74C837C}"/>
                      </a:ext>
                    </a:extLst>
                  </p:cNvPr>
                  <p:cNvSpPr/>
                  <p:nvPr/>
                </p:nvSpPr>
                <p:spPr>
                  <a:xfrm>
                    <a:off x="3748709" y="1981200"/>
                    <a:ext cx="1752600" cy="990600"/>
                  </a:xfrm>
                  <a:prstGeom prst="roundRect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" name="Прямоугольник: скругленные углы 9">
                    <a:extLst>
                      <a:ext uri="{FF2B5EF4-FFF2-40B4-BE49-F238E27FC236}">
                        <a16:creationId xmlns:a16="http://schemas.microsoft.com/office/drawing/2014/main" id="{BFB31371-E786-4B8E-89C0-CAC267DFCF21}"/>
                      </a:ext>
                    </a:extLst>
                  </p:cNvPr>
                  <p:cNvSpPr/>
                  <p:nvPr/>
                </p:nvSpPr>
                <p:spPr>
                  <a:xfrm>
                    <a:off x="3901109" y="2514600"/>
                    <a:ext cx="1447800" cy="30480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15" name="Группа 14">
                  <a:extLst>
                    <a:ext uri="{FF2B5EF4-FFF2-40B4-BE49-F238E27FC236}">
                      <a16:creationId xmlns:a16="http://schemas.microsoft.com/office/drawing/2014/main" id="{3C31432B-7342-43A4-02CC-2618CF95CEEF}"/>
                    </a:ext>
                  </a:extLst>
                </p:cNvPr>
                <p:cNvGrpSpPr/>
                <p:nvPr/>
              </p:nvGrpSpPr>
              <p:grpSpPr>
                <a:xfrm>
                  <a:off x="5332756" y="2828925"/>
                  <a:ext cx="1752600" cy="990600"/>
                  <a:chOff x="6144868" y="1981200"/>
                  <a:chExt cx="1752600" cy="990600"/>
                </a:xfrm>
              </p:grpSpPr>
              <p:sp>
                <p:nvSpPr>
                  <p:cNvPr id="12" name="Прямоугольник: скругленные углы 11">
                    <a:extLst>
                      <a:ext uri="{FF2B5EF4-FFF2-40B4-BE49-F238E27FC236}">
                        <a16:creationId xmlns:a16="http://schemas.microsoft.com/office/drawing/2014/main" id="{99B6ACC7-544D-04C7-438D-1CBA315C9C6B}"/>
                      </a:ext>
                    </a:extLst>
                  </p:cNvPr>
                  <p:cNvSpPr/>
                  <p:nvPr/>
                </p:nvSpPr>
                <p:spPr>
                  <a:xfrm>
                    <a:off x="6144868" y="1981200"/>
                    <a:ext cx="1752600" cy="990600"/>
                  </a:xfrm>
                  <a:prstGeom prst="roundRect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" name="Прямоугольник: скругленные углы 12">
                    <a:extLst>
                      <a:ext uri="{FF2B5EF4-FFF2-40B4-BE49-F238E27FC236}">
                        <a16:creationId xmlns:a16="http://schemas.microsoft.com/office/drawing/2014/main" id="{5333042F-0DD6-EDCA-BD4D-E3CBD6ACB98F}"/>
                      </a:ext>
                    </a:extLst>
                  </p:cNvPr>
                  <p:cNvSpPr/>
                  <p:nvPr/>
                </p:nvSpPr>
                <p:spPr>
                  <a:xfrm>
                    <a:off x="6297268" y="2514600"/>
                    <a:ext cx="1447800" cy="30480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cxnSp>
            <p:nvCxnSpPr>
              <p:cNvPr id="19" name="Прямая со стрелкой 18">
                <a:extLst>
                  <a:ext uri="{FF2B5EF4-FFF2-40B4-BE49-F238E27FC236}">
                    <a16:creationId xmlns:a16="http://schemas.microsoft.com/office/drawing/2014/main" id="{B7E25035-F795-FA7D-59C0-531FE4FE82A3}"/>
                  </a:ext>
                </a:extLst>
              </p:cNvPr>
              <p:cNvCxnSpPr/>
              <p:nvPr/>
            </p:nvCxnSpPr>
            <p:spPr>
              <a:xfrm>
                <a:off x="620369" y="3314700"/>
                <a:ext cx="381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78046068-D50A-DDEC-C6B5-01159583ED88}"/>
                  </a:ext>
                </a:extLst>
              </p:cNvPr>
              <p:cNvCxnSpPr/>
              <p:nvPr/>
            </p:nvCxnSpPr>
            <p:spPr>
              <a:xfrm>
                <a:off x="2971800" y="3295650"/>
                <a:ext cx="381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F47B583F-EF3E-06D9-DEF1-D6C7DB9AA939}"/>
                  </a:ext>
                </a:extLst>
              </p:cNvPr>
              <p:cNvCxnSpPr/>
              <p:nvPr/>
            </p:nvCxnSpPr>
            <p:spPr>
              <a:xfrm>
                <a:off x="5334000" y="3276600"/>
                <a:ext cx="381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535EA570-1CD7-3337-0CAD-EAEDB4F8DA1B}"/>
                  </a:ext>
                </a:extLst>
              </p:cNvPr>
              <p:cNvCxnSpPr/>
              <p:nvPr/>
            </p:nvCxnSpPr>
            <p:spPr>
              <a:xfrm>
                <a:off x="7620000" y="3267075"/>
                <a:ext cx="381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DD44A7-635E-0A86-350F-929EF4B74CA4}"/>
                </a:ext>
              </a:extLst>
            </p:cNvPr>
            <p:cNvSpPr txBox="1"/>
            <p:nvPr/>
          </p:nvSpPr>
          <p:spPr>
            <a:xfrm>
              <a:off x="1655200" y="2938046"/>
              <a:ext cx="575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Task</a:t>
              </a:r>
              <a:endParaRPr lang="ru-RU" sz="16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1763B1-F03E-D05E-B804-92D8F6235352}"/>
                </a:ext>
              </a:extLst>
            </p:cNvPr>
            <p:cNvSpPr txBox="1"/>
            <p:nvPr/>
          </p:nvSpPr>
          <p:spPr>
            <a:xfrm>
              <a:off x="4016156" y="2938046"/>
              <a:ext cx="575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Task</a:t>
              </a:r>
              <a:endParaRPr lang="ru-RU" sz="16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1A0D6D-C0F3-168D-1FC0-00ED73411427}"/>
                </a:ext>
              </a:extLst>
            </p:cNvPr>
            <p:cNvSpPr txBox="1"/>
            <p:nvPr/>
          </p:nvSpPr>
          <p:spPr>
            <a:xfrm>
              <a:off x="6377112" y="2938046"/>
              <a:ext cx="575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Task</a:t>
              </a:r>
              <a:endParaRPr lang="ru-RU" sz="16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9F94D5-9725-4795-2C0C-7F45D34574DC}"/>
                </a:ext>
              </a:extLst>
            </p:cNvPr>
            <p:cNvSpPr txBox="1"/>
            <p:nvPr/>
          </p:nvSpPr>
          <p:spPr>
            <a:xfrm>
              <a:off x="1547588" y="3333750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Operator</a:t>
              </a:r>
              <a:endPara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53313B-AB73-C15E-BF3E-569A8A2ED6AC}"/>
                </a:ext>
              </a:extLst>
            </p:cNvPr>
            <p:cNvSpPr txBox="1"/>
            <p:nvPr/>
          </p:nvSpPr>
          <p:spPr>
            <a:xfrm>
              <a:off x="3899019" y="3333749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Operator</a:t>
              </a:r>
              <a:endPara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D8CFBC-70F8-1E95-C03F-191B5CEFAAC4}"/>
                </a:ext>
              </a:extLst>
            </p:cNvPr>
            <p:cNvSpPr txBox="1"/>
            <p:nvPr/>
          </p:nvSpPr>
          <p:spPr>
            <a:xfrm>
              <a:off x="6269500" y="3333749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Operator</a:t>
              </a:r>
              <a:endPara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A2E9D0-90C1-AD46-EA59-1F3729C31DB3}"/>
                </a:ext>
              </a:extLst>
            </p:cNvPr>
            <p:cNvSpPr txBox="1"/>
            <p:nvPr/>
          </p:nvSpPr>
          <p:spPr>
            <a:xfrm>
              <a:off x="4016156" y="2302014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DAG</a:t>
              </a:r>
              <a:endPara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8D65DC-B727-9FCD-22C6-B7DC3C87E6CB}"/>
              </a:ext>
            </a:extLst>
          </p:cNvPr>
          <p:cNvSpPr txBox="1"/>
          <p:nvPr/>
        </p:nvSpPr>
        <p:spPr>
          <a:xfrm>
            <a:off x="319212" y="1165055"/>
            <a:ext cx="95105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70C0"/>
              </a:buClr>
            </a:pPr>
            <a:r>
              <a:rPr lang="ru-RU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 (Directed Acyclic Graph)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— это описание пайплайна в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ython коде, содержащее определение задач (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ask) и их последовательность между собой. Представляет собой смысловое объединение задач.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buClr>
                <a:srgbClr val="0070C0"/>
              </a:buClr>
            </a:pP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buClr>
                <a:srgbClr val="0070C0"/>
              </a:buClr>
            </a:pP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EDB1A11-C141-210B-9AA6-E0C9FCC84FD7}"/>
              </a:ext>
            </a:extLst>
          </p:cNvPr>
          <p:cNvGrpSpPr/>
          <p:nvPr/>
        </p:nvGrpSpPr>
        <p:grpSpPr>
          <a:xfrm>
            <a:off x="319212" y="4184781"/>
            <a:ext cx="10832414" cy="2333035"/>
            <a:chOff x="368987" y="4311932"/>
            <a:chExt cx="10832414" cy="233303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226867-8E67-2B16-1A05-941669805C0B}"/>
                </a:ext>
              </a:extLst>
            </p:cNvPr>
            <p:cNvSpPr txBox="1"/>
            <p:nvPr/>
          </p:nvSpPr>
          <p:spPr>
            <a:xfrm>
              <a:off x="368987" y="4311932"/>
              <a:ext cx="1078263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0070C0"/>
                </a:buClr>
              </a:pPr>
              <a:r>
                <a:rPr lang="ru-RU" sz="16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Operator</a:t>
              </a: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— реализация </a:t>
              </a:r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</a:t>
              </a: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ask. Если задачи описывают, какие действия выполнять с данными, то операторы — как эти действия выполнять.</a:t>
              </a:r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Примеры операторов приведены ниже</a:t>
              </a:r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:</a:t>
              </a:r>
              <a:endPara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algn="just">
                <a:buClr>
                  <a:srgbClr val="0070C0"/>
                </a:buClr>
              </a:pPr>
              <a:endPara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620E9C-6B13-2154-4096-E7F10B8BA3D1}"/>
                </a:ext>
              </a:extLst>
            </p:cNvPr>
            <p:cNvSpPr txBox="1"/>
            <p:nvPr/>
          </p:nvSpPr>
          <p:spPr>
            <a:xfrm>
              <a:off x="368987" y="6060192"/>
              <a:ext cx="108324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ru-RU" sz="16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Sensor </a:t>
              </a: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– операторы</a:t>
              </a:r>
              <a:r>
                <a:rPr lang="ru-RU" sz="16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,</a:t>
              </a: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которые позволяют прописывать реакцию на определенное событие. В качестве триггера может выступать наступление конкретного времени, получение некоторого файла или строки с данными, другого DAG/Task.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36D4E4-7DCA-7526-AB1E-7F39AC50C81D}"/>
                </a:ext>
              </a:extLst>
            </p:cNvPr>
            <p:cNvSpPr txBox="1"/>
            <p:nvPr/>
          </p:nvSpPr>
          <p:spPr>
            <a:xfrm>
              <a:off x="368987" y="5062952"/>
              <a:ext cx="29300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PythonOperator</a:t>
              </a:r>
              <a:endParaRPr lang="ru-RU" sz="160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BranchPythonOperator</a:t>
              </a:r>
              <a:endParaRPr lang="ru-RU" sz="1600" dirty="0">
                <a:solidFill>
                  <a:srgbClr val="33333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BashOperator</a:t>
              </a:r>
              <a:endPara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83B091-E220-F83B-47B5-1CCA07DEE9D3}"/>
                </a:ext>
              </a:extLst>
            </p:cNvPr>
            <p:cNvSpPr txBox="1"/>
            <p:nvPr/>
          </p:nvSpPr>
          <p:spPr>
            <a:xfrm>
              <a:off x="2911609" y="5062952"/>
              <a:ext cx="29300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SimpleHttpOperator</a:t>
              </a:r>
              <a:endParaRPr lang="ru-RU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MySqlOperator</a:t>
              </a:r>
              <a:endParaRPr lang="ru-RU" sz="1600" dirty="0">
                <a:solidFill>
                  <a:srgbClr val="33333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PostgresOperator</a:t>
              </a:r>
              <a:endPara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7BB722-A1D4-7159-DCA4-EF2D501928F7}"/>
                </a:ext>
              </a:extLst>
            </p:cNvPr>
            <p:cNvSpPr txBox="1"/>
            <p:nvPr/>
          </p:nvSpPr>
          <p:spPr>
            <a:xfrm>
              <a:off x="5285034" y="5062952"/>
              <a:ext cx="29300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S3FileTransformOperator</a:t>
              </a:r>
              <a:endParaRPr lang="ru-RU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DockerOperator</a:t>
              </a:r>
              <a:endParaRPr lang="ru-RU" sz="1600" dirty="0">
                <a:solidFill>
                  <a:srgbClr val="33333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KubernetesPodOperator</a:t>
              </a:r>
              <a:endPara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2FDDCF-C27A-BBA6-1030-535C8CA997F7}"/>
                </a:ext>
              </a:extLst>
            </p:cNvPr>
            <p:cNvSpPr txBox="1"/>
            <p:nvPr/>
          </p:nvSpPr>
          <p:spPr>
            <a:xfrm>
              <a:off x="8153400" y="5062951"/>
              <a:ext cx="29300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SqlSensor</a:t>
              </a:r>
              <a:endParaRPr lang="ru-RU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EmailOperator</a:t>
              </a:r>
              <a:endParaRPr lang="ru-RU" sz="1600" dirty="0">
                <a:solidFill>
                  <a:srgbClr val="33333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333333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DummyOperator</a:t>
              </a:r>
              <a:endPara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E6555E1-CB17-99B3-C0F2-15A6F8594F13}"/>
              </a:ext>
            </a:extLst>
          </p:cNvPr>
          <p:cNvSpPr txBox="1"/>
          <p:nvPr/>
        </p:nvSpPr>
        <p:spPr>
          <a:xfrm>
            <a:off x="319212" y="1786226"/>
            <a:ext cx="95105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70C0"/>
              </a:buClr>
            </a:pPr>
            <a:r>
              <a:rPr lang="ru-RU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Task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— это логическое представление одного из действий пайплайна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узлы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DAG)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Физически представлено оператором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Это непосредственно операции, применяемые к данным – E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LT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процессы.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37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1">
            <a:extLst>
              <a:ext uri="{FF2B5EF4-FFF2-40B4-BE49-F238E27FC236}">
                <a16:creationId xmlns:a16="http://schemas.microsoft.com/office/drawing/2014/main" id="{5D3FC9A0-47F0-1711-0212-7012EE1F8817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56D04957-CB96-ACA4-973A-F1E5D8C31244}"/>
              </a:ext>
            </a:extLst>
          </p:cNvPr>
          <p:cNvSpPr txBox="1"/>
          <p:nvPr/>
        </p:nvSpPr>
        <p:spPr>
          <a:xfrm>
            <a:off x="11547205" y="6287500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9AEFAD8-FC7D-6CFE-B1EC-E9DDFC2356CC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Интерфейс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Apach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Airflow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64093CC9-2A7D-FC06-F032-CBA0192BBAFB}"/>
              </a:ext>
            </a:extLst>
          </p:cNvPr>
          <p:cNvGrpSpPr/>
          <p:nvPr/>
        </p:nvGrpSpPr>
        <p:grpSpPr>
          <a:xfrm>
            <a:off x="-159054" y="1591323"/>
            <a:ext cx="12186843" cy="4932387"/>
            <a:chOff x="-159054" y="1635305"/>
            <a:chExt cx="12186843" cy="4932387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E6027CF8-7974-100E-0F81-F2C924CF809F}"/>
                </a:ext>
              </a:extLst>
            </p:cNvPr>
            <p:cNvSpPr/>
            <p:nvPr/>
          </p:nvSpPr>
          <p:spPr>
            <a:xfrm>
              <a:off x="4820510" y="6057934"/>
              <a:ext cx="17525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500"/>
                </a:spcBef>
                <a:buClr>
                  <a:srgbClr val="2965FF"/>
                </a:buClr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Расписание</a:t>
              </a:r>
              <a:endPara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77B8EE99-A9D4-6539-62A0-E7B1844737F8}"/>
                </a:ext>
              </a:extLst>
            </p:cNvPr>
            <p:cNvGrpSpPr/>
            <p:nvPr/>
          </p:nvGrpSpPr>
          <p:grpSpPr>
            <a:xfrm>
              <a:off x="-159054" y="1635305"/>
              <a:ext cx="12186843" cy="4932387"/>
              <a:chOff x="-159054" y="1635305"/>
              <a:chExt cx="12186843" cy="4932387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4A0CB5D6-01BF-1091-F3A0-0D13F0244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60164" y="1635305"/>
                <a:ext cx="8948926" cy="4044045"/>
              </a:xfrm>
              <a:prstGeom prst="rect">
                <a:avLst/>
              </a:prstGeom>
            </p:spPr>
          </p:pic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1CD2ED9-4CAE-0F95-8E43-5CFE318AAF4F}"/>
                  </a:ext>
                </a:extLst>
              </p:cNvPr>
              <p:cNvSpPr/>
              <p:nvPr/>
            </p:nvSpPr>
            <p:spPr>
              <a:xfrm>
                <a:off x="-152400" y="4432757"/>
                <a:ext cx="17525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Отключение </a:t>
                </a:r>
                <a:br>
                  <a:rPr lang="en-US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</a:br>
                <a:r>
                  <a:rPr lang="en-US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DAG’</a:t>
                </a:r>
                <a:r>
                  <a:rPr lang="ru-RU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а</a:t>
                </a:r>
                <a:endPara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25AD9E-8E1E-049A-6309-93C67B4EB9C6}"/>
                  </a:ext>
                </a:extLst>
              </p:cNvPr>
              <p:cNvSpPr/>
              <p:nvPr/>
            </p:nvSpPr>
            <p:spPr>
              <a:xfrm>
                <a:off x="-159054" y="6015562"/>
                <a:ext cx="17525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Список </a:t>
                </a:r>
                <a:br>
                  <a:rPr lang="en-US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</a:br>
                <a:r>
                  <a:rPr lang="en-US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DAG’</a:t>
                </a:r>
                <a:r>
                  <a:rPr lang="ru-RU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ов</a:t>
                </a:r>
                <a:endPara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C619A13-F958-D8B4-0E35-6EE1F0D19C80}"/>
                  </a:ext>
                </a:extLst>
              </p:cNvPr>
              <p:cNvSpPr/>
              <p:nvPr/>
            </p:nvSpPr>
            <p:spPr>
              <a:xfrm>
                <a:off x="1257426" y="6152194"/>
                <a:ext cx="175256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Ответственный</a:t>
                </a:r>
                <a:endPara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B12711D-49DC-BE9A-556F-679C5B46DA99}"/>
                  </a:ext>
                </a:extLst>
              </p:cNvPr>
              <p:cNvSpPr/>
              <p:nvPr/>
            </p:nvSpPr>
            <p:spPr>
              <a:xfrm>
                <a:off x="3080985" y="6044472"/>
                <a:ext cx="17525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Статистика по всем запускам</a:t>
                </a:r>
                <a:endPara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252B952-BAA5-E977-6E79-ED52DC4C9C6A}"/>
                  </a:ext>
                </a:extLst>
              </p:cNvPr>
              <p:cNvSpPr/>
              <p:nvPr/>
            </p:nvSpPr>
            <p:spPr>
              <a:xfrm>
                <a:off x="6446553" y="5950791"/>
                <a:ext cx="17525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Дата последнего запуска</a:t>
                </a:r>
                <a:endPara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6D4D6E8-557B-4978-E560-EB01A6599989}"/>
                  </a:ext>
                </a:extLst>
              </p:cNvPr>
              <p:cNvSpPr/>
              <p:nvPr/>
            </p:nvSpPr>
            <p:spPr>
              <a:xfrm>
                <a:off x="8522657" y="5936751"/>
                <a:ext cx="17525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Сведения о последнем запуске</a:t>
                </a:r>
                <a:endPara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0DA28F9-11C3-D4F7-3755-2A24CADCE39C}"/>
                  </a:ext>
                </a:extLst>
              </p:cNvPr>
              <p:cNvSpPr/>
              <p:nvPr/>
            </p:nvSpPr>
            <p:spPr>
              <a:xfrm>
                <a:off x="10275223" y="4648200"/>
                <a:ext cx="175256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Быстрые</a:t>
                </a:r>
                <a:r>
                  <a:rPr lang="ru-RU" sz="1400" dirty="0">
                    <a:solidFill>
                      <a:schemeClr val="bg1">
                        <a:lumMod val="50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</a:t>
                </a:r>
                <a:r>
                  <a:rPr lang="ru-RU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действия</a:t>
                </a:r>
                <a:endPara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22" name="Дуга 21">
                <a:extLst>
                  <a:ext uri="{FF2B5EF4-FFF2-40B4-BE49-F238E27FC236}">
                    <a16:creationId xmlns:a16="http://schemas.microsoft.com/office/drawing/2014/main" id="{B7EE58C7-2717-7042-151F-97085E3187C5}"/>
                  </a:ext>
                </a:extLst>
              </p:cNvPr>
              <p:cNvSpPr/>
              <p:nvPr/>
            </p:nvSpPr>
            <p:spPr>
              <a:xfrm rot="16523347">
                <a:off x="681494" y="3874117"/>
                <a:ext cx="1120830" cy="1117277"/>
              </a:xfrm>
              <a:prstGeom prst="arc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Дуга 24">
                <a:extLst>
                  <a:ext uri="{FF2B5EF4-FFF2-40B4-BE49-F238E27FC236}">
                    <a16:creationId xmlns:a16="http://schemas.microsoft.com/office/drawing/2014/main" id="{6BC32D02-E3A8-3D95-726C-502297E280E7}"/>
                  </a:ext>
                </a:extLst>
              </p:cNvPr>
              <p:cNvSpPr/>
              <p:nvPr/>
            </p:nvSpPr>
            <p:spPr>
              <a:xfrm rot="21371939">
                <a:off x="8963890" y="3872695"/>
                <a:ext cx="1884220" cy="1525437"/>
              </a:xfrm>
              <a:prstGeom prst="arc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1208239A-4D5E-2178-C177-42F25220A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4164" y="5725775"/>
              <a:ext cx="410460" cy="3931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45147092-4A75-CEF7-EE64-92506C27B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600" y="5725775"/>
              <a:ext cx="0" cy="2897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FD313214-A6BF-8BA4-2182-474D5E4D9F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2000" y="5725775"/>
              <a:ext cx="533400" cy="2897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D6E2995-515F-FBD1-F1DF-DFC485993A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5448" y="5725775"/>
              <a:ext cx="827628" cy="2897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41994485-766A-5454-1963-C110F24F4097}"/>
                </a:ext>
              </a:extLst>
            </p:cNvPr>
            <p:cNvCxnSpPr/>
            <p:nvPr/>
          </p:nvCxnSpPr>
          <p:spPr>
            <a:xfrm flipH="1" flipV="1">
              <a:off x="8522657" y="5725775"/>
              <a:ext cx="392743" cy="1965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A8E2B8BC-87D8-FFE3-B386-EC4E32292081}"/>
                </a:ext>
              </a:extLst>
            </p:cNvPr>
            <p:cNvCxnSpPr/>
            <p:nvPr/>
          </p:nvCxnSpPr>
          <p:spPr>
            <a:xfrm flipV="1">
              <a:off x="1066800" y="5725775"/>
              <a:ext cx="293364" cy="2897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bject 20">
            <a:extLst>
              <a:ext uri="{FF2B5EF4-FFF2-40B4-BE49-F238E27FC236}">
                <a16:creationId xmlns:a16="http://schemas.microsoft.com/office/drawing/2014/main" id="{F29391DA-8E6E-6E76-1B95-6371719171CF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951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1.4 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3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9AEFAD8-FC7D-6CFE-B1EC-E9DDFC2356CC}"/>
              </a:ext>
            </a:extLst>
          </p:cNvPr>
          <p:cNvSpPr/>
          <p:nvPr/>
        </p:nvSpPr>
        <p:spPr>
          <a:xfrm>
            <a:off x="530709" y="1143000"/>
            <a:ext cx="9301781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Cron формат</a:t>
            </a:r>
            <a:r>
              <a:rPr lang="ru-RU" sz="18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— 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простой, но мощный и гибкий способ описания времени и периодичности действий. </a:t>
            </a:r>
            <a:r>
              <a:rPr lang="ru-RU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Традиционный 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</a:t>
            </a:r>
            <a:r>
              <a:rPr lang="ru-RU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ron формат состоит из пяти полей, разделенных пробелами:</a:t>
            </a:r>
            <a:endParaRPr lang="en-US" b="0" i="0" dirty="0">
              <a:solidFill>
                <a:srgbClr val="000000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spcBef>
                <a:spcPts val="1500"/>
              </a:spcBef>
              <a:buClr>
                <a:srgbClr val="2965FF"/>
              </a:buClr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Минуты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&gt;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Часы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&gt;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Дни_месяца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&gt;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Месяцы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&gt;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Дни_недели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&gt;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29391DA-8E6E-6E76-1B95-6371719171CF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951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1.4 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15EB5CCF-3F20-7CA8-3B83-925FA3C3F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69" y="2229077"/>
            <a:ext cx="5475631" cy="282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D2FF3E-15CE-5EE2-0DE9-46E540ADDC2C}"/>
              </a:ext>
            </a:extLst>
          </p:cNvPr>
          <p:cNvSpPr txBox="1"/>
          <p:nvPr/>
        </p:nvSpPr>
        <p:spPr>
          <a:xfrm>
            <a:off x="6377473" y="180878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</a:t>
            </a:r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DB825A-134E-5676-B95B-3F555D05045E}"/>
              </a:ext>
            </a:extLst>
          </p:cNvPr>
          <p:cNvSpPr txBox="1"/>
          <p:nvPr/>
        </p:nvSpPr>
        <p:spPr>
          <a:xfrm>
            <a:off x="6377473" y="2137335"/>
            <a:ext cx="62468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каждую минуту: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* * * * *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каждые 15 минут: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*/15 * * * *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каждый час на 57 минуте: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57 * * * *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каждый час в 0, 28 и 32 минуты: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0,28,32 * * * *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в выходные в 3 ночи: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 3 * * 6-7 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в 9:30 утра каждый месяц 5 числа: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30 9 5 * * 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только в полночь пятницу тринадцатого: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 0 13 * FRI 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каждые 3 месяца: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 0 1 */3 * 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каждые 4 часа: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 */4 * * *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938F6F-430F-D7E0-16C8-4F29FC349D3D}"/>
              </a:ext>
            </a:extLst>
          </p:cNvPr>
          <p:cNvSpPr txBox="1"/>
          <p:nvPr/>
        </p:nvSpPr>
        <p:spPr>
          <a:xfrm>
            <a:off x="546260" y="5151433"/>
            <a:ext cx="63214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каждый день в полдень: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 12 * * * 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каждый понедельник в 8 утра: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 8 * * MON 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Запуск команды каждый понедельник в 8 утра:</a:t>
            </a:r>
          </a:p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 8 * * 1 </a:t>
            </a:r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DEF7919A-24C8-730E-A755-7F57D4975757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7">
            <a:extLst>
              <a:ext uri="{FF2B5EF4-FFF2-40B4-BE49-F238E27FC236}">
                <a16:creationId xmlns:a16="http://schemas.microsoft.com/office/drawing/2014/main" id="{0F36D49F-D716-8E0D-84E6-9F28EFCFDEEB}"/>
              </a:ext>
            </a:extLst>
          </p:cNvPr>
          <p:cNvSpPr txBox="1"/>
          <p:nvPr/>
        </p:nvSpPr>
        <p:spPr>
          <a:xfrm>
            <a:off x="11571096" y="6296131"/>
            <a:ext cx="385699" cy="336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300" b="1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2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234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4DC55B3-44F1-72C0-546D-84EBE0A98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440" y="1528345"/>
            <a:ext cx="11072050" cy="478364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BFBBA4B-5EDA-CB8A-5382-DAEF517AB24F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Airflow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 Grid View: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E2937D7-F2EE-C731-36F7-41F80ED71BF0}"/>
              </a:ext>
            </a:extLst>
          </p:cNvPr>
          <p:cNvSpPr/>
          <p:nvPr/>
        </p:nvSpPr>
        <p:spPr>
          <a:xfrm>
            <a:off x="7953134" y="6362651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Статистика и характеристики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DAG’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а 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B54A7B4-DACE-1B51-5705-2ED7A59F7A10}"/>
              </a:ext>
            </a:extLst>
          </p:cNvPr>
          <p:cNvSpPr/>
          <p:nvPr/>
        </p:nvSpPr>
        <p:spPr>
          <a:xfrm>
            <a:off x="-23806" y="4924749"/>
            <a:ext cx="737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Таски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20AE1EC-A855-055B-E533-DD9B9B20E1EB}"/>
              </a:ext>
            </a:extLst>
          </p:cNvPr>
          <p:cNvSpPr/>
          <p:nvPr/>
        </p:nvSpPr>
        <p:spPr>
          <a:xfrm>
            <a:off x="1885553" y="6361481"/>
            <a:ext cx="671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Исторические запуски групп, подгрупп, тасков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FA14A04-9BCF-FCF3-EA51-FD038E44BEC1}"/>
              </a:ext>
            </a:extLst>
          </p:cNvPr>
          <p:cNvSpPr/>
          <p:nvPr/>
        </p:nvSpPr>
        <p:spPr>
          <a:xfrm>
            <a:off x="3115922" y="2469921"/>
            <a:ext cx="3024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Исторические запуски 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DAG’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а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6D613DC-F1F4-95B5-19D6-404A076CA481}"/>
              </a:ext>
            </a:extLst>
          </p:cNvPr>
          <p:cNvSpPr/>
          <p:nvPr/>
        </p:nvSpPr>
        <p:spPr>
          <a:xfrm>
            <a:off x="7620000" y="1649170"/>
            <a:ext cx="175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Легенда статусов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D96688D-3402-7D69-F0DE-1C9B8E108847}"/>
              </a:ext>
            </a:extLst>
          </p:cNvPr>
          <p:cNvCxnSpPr/>
          <p:nvPr/>
        </p:nvCxnSpPr>
        <p:spPr>
          <a:xfrm>
            <a:off x="8496283" y="1956947"/>
            <a:ext cx="0" cy="405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6465E32-64F9-B80D-05FC-D919FBBE0929}"/>
              </a:ext>
            </a:extLst>
          </p:cNvPr>
          <p:cNvSpPr/>
          <p:nvPr/>
        </p:nvSpPr>
        <p:spPr>
          <a:xfrm>
            <a:off x="-23806" y="6360283"/>
            <a:ext cx="11090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Подгруппы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CDEE8E8-947F-666E-4276-F125B3AEFBDC}"/>
              </a:ext>
            </a:extLst>
          </p:cNvPr>
          <p:cNvSpPr/>
          <p:nvPr/>
        </p:nvSpPr>
        <p:spPr>
          <a:xfrm>
            <a:off x="64814" y="4094789"/>
            <a:ext cx="737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Группы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0E69BF03-6694-65BA-3941-5B3205DA0186}"/>
              </a:ext>
            </a:extLst>
          </p:cNvPr>
          <p:cNvSpPr/>
          <p:nvPr/>
        </p:nvSpPr>
        <p:spPr>
          <a:xfrm rot="16771162">
            <a:off x="392079" y="3887448"/>
            <a:ext cx="447788" cy="414679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96759F0E-4E6F-109A-158D-6C6BD8F8E5D2}"/>
              </a:ext>
            </a:extLst>
          </p:cNvPr>
          <p:cNvSpPr/>
          <p:nvPr/>
        </p:nvSpPr>
        <p:spPr>
          <a:xfrm rot="16771162">
            <a:off x="392079" y="6148030"/>
            <a:ext cx="447788" cy="414679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A91EBEA7-70CC-C587-74E6-9024F37C2FCD}"/>
              </a:ext>
            </a:extLst>
          </p:cNvPr>
          <p:cNvSpPr/>
          <p:nvPr/>
        </p:nvSpPr>
        <p:spPr>
          <a:xfrm rot="16771162">
            <a:off x="401655" y="4745269"/>
            <a:ext cx="447788" cy="414679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5D131D7-9314-0246-AD06-FDE80AAADB0E}"/>
              </a:ext>
            </a:extLst>
          </p:cNvPr>
          <p:cNvCxnSpPr/>
          <p:nvPr/>
        </p:nvCxnSpPr>
        <p:spPr>
          <a:xfrm>
            <a:off x="3962400" y="2895600"/>
            <a:ext cx="0" cy="405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792B06E-5C22-F305-598E-5C9065A8D2CD}"/>
              </a:ext>
            </a:extLst>
          </p:cNvPr>
          <p:cNvCxnSpPr>
            <a:cxnSpLocks/>
          </p:cNvCxnSpPr>
          <p:nvPr/>
        </p:nvCxnSpPr>
        <p:spPr>
          <a:xfrm flipV="1">
            <a:off x="8599075" y="6122958"/>
            <a:ext cx="0" cy="211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0">
            <a:extLst>
              <a:ext uri="{FF2B5EF4-FFF2-40B4-BE49-F238E27FC236}">
                <a16:creationId xmlns:a16="http://schemas.microsoft.com/office/drawing/2014/main" id="{165DD1B4-0287-3500-A7D0-08FB90043130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951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1.4 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69AA0761-0C9F-587E-4588-B2B8B0A0D24F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21DC4910-EE04-C007-F321-34D533594130}"/>
              </a:ext>
            </a:extLst>
          </p:cNvPr>
          <p:cNvSpPr txBox="1"/>
          <p:nvPr/>
        </p:nvSpPr>
        <p:spPr>
          <a:xfrm>
            <a:off x="11547205" y="6287500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93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760369C-35BA-70A6-2157-AD8CB4911814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Airflow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 Graph View: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2D76DB3-9EE6-F9AB-4CC8-791D4E2B34AE}"/>
              </a:ext>
            </a:extLst>
          </p:cNvPr>
          <p:cNvGrpSpPr/>
          <p:nvPr/>
        </p:nvGrpSpPr>
        <p:grpSpPr>
          <a:xfrm>
            <a:off x="374400" y="1447800"/>
            <a:ext cx="11267690" cy="5053204"/>
            <a:chOff x="594969" y="1446314"/>
            <a:chExt cx="11267690" cy="5053204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9912A4A8-2BB9-9064-74D9-59E8D6A58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4969" y="1514016"/>
              <a:ext cx="11267690" cy="4140000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4FBAE6B-56A4-1388-8411-E52FAE2267C1}"/>
                </a:ext>
              </a:extLst>
            </p:cNvPr>
            <p:cNvSpPr/>
            <p:nvPr/>
          </p:nvSpPr>
          <p:spPr>
            <a:xfrm>
              <a:off x="4286704" y="6191741"/>
              <a:ext cx="31976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500"/>
                </a:spcBef>
                <a:buClr>
                  <a:srgbClr val="2965FF"/>
                </a:buClr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Визуальное представление 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DAG’</a:t>
              </a: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а</a:t>
              </a:r>
              <a:endPara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A23EC04-C829-8A6E-7ACD-42D5E2666023}"/>
                </a:ext>
              </a:extLst>
            </p:cNvPr>
            <p:cNvSpPr/>
            <p:nvPr/>
          </p:nvSpPr>
          <p:spPr>
            <a:xfrm>
              <a:off x="5428936" y="2507259"/>
              <a:ext cx="14657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500"/>
                </a:spcBef>
                <a:buClr>
                  <a:srgbClr val="2965FF"/>
                </a:buClr>
              </a:pPr>
              <a:r>
                <a:rPr lang="ru-RU" sz="11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Легенда статусов</a:t>
              </a:r>
              <a:endPara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4C8D2D9D-4796-992D-7D94-5E9EBF400CA9}"/>
                </a:ext>
              </a:extLst>
            </p:cNvPr>
            <p:cNvSpPr/>
            <p:nvPr/>
          </p:nvSpPr>
          <p:spPr>
            <a:xfrm>
              <a:off x="6480993" y="1446314"/>
              <a:ext cx="244417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500"/>
                </a:spcBef>
                <a:buClr>
                  <a:srgbClr val="2965FF"/>
                </a:buClr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Переход на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предыдущие запуски</a:t>
              </a:r>
              <a:endPara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DABB153A-F2C2-D56B-5D0F-C4FDE08B0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69" y="5734541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7695359B-91BB-D12C-68C2-F1C701D84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1881" y="1840176"/>
              <a:ext cx="708157" cy="3503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AB8F41D-C1F0-F4FA-7E51-A9C2981228E6}"/>
                </a:ext>
              </a:extLst>
            </p:cNvPr>
            <p:cNvSpPr/>
            <p:nvPr/>
          </p:nvSpPr>
          <p:spPr>
            <a:xfrm>
              <a:off x="2209800" y="2507259"/>
              <a:ext cx="244417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500"/>
                </a:spcBef>
                <a:buClr>
                  <a:srgbClr val="2965FF"/>
                </a:buClr>
              </a:pPr>
              <a:r>
                <a:rPr lang="ru-RU" sz="11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Легенда операторов тасков</a:t>
              </a:r>
              <a:endPara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F5D4C011-D971-BAEB-20DF-C33B80275E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2634860"/>
              <a:ext cx="459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867B8305-0FED-6B82-CA83-56E687825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9391" y="2639952"/>
              <a:ext cx="381000" cy="9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object 20">
            <a:extLst>
              <a:ext uri="{FF2B5EF4-FFF2-40B4-BE49-F238E27FC236}">
                <a16:creationId xmlns:a16="http://schemas.microsoft.com/office/drawing/2014/main" id="{0F70B771-143E-1439-5EE9-9D10FD3E1A3F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951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1.4 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BA081257-8826-A771-10FB-37D3D10040D9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160ACBA9-ABE3-BA44-96DA-832067EACB10}"/>
              </a:ext>
            </a:extLst>
          </p:cNvPr>
          <p:cNvSpPr txBox="1"/>
          <p:nvPr/>
        </p:nvSpPr>
        <p:spPr>
          <a:xfrm>
            <a:off x="11547205" y="6287500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1079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C3B5A0-B2D1-6460-BB0B-05A8C0F7E5A0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Airflow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Task Log: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A1EEE51-002D-517C-E4BB-3878D43E1326}"/>
              </a:ext>
            </a:extLst>
          </p:cNvPr>
          <p:cNvGrpSpPr/>
          <p:nvPr/>
        </p:nvGrpSpPr>
        <p:grpSpPr>
          <a:xfrm>
            <a:off x="374400" y="1418343"/>
            <a:ext cx="11267690" cy="5047201"/>
            <a:chOff x="374400" y="1418343"/>
            <a:chExt cx="11267690" cy="5047201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B43F98E-8DC4-A32E-7099-7876F3E53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400" y="1515502"/>
              <a:ext cx="11267690" cy="4140000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5DB3A55-090D-9430-4303-C2801449BDA3}"/>
                </a:ext>
              </a:extLst>
            </p:cNvPr>
            <p:cNvSpPr/>
            <p:nvPr/>
          </p:nvSpPr>
          <p:spPr>
            <a:xfrm>
              <a:off x="7434013" y="5942324"/>
              <a:ext cx="31976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500"/>
                </a:spcBef>
                <a:buClr>
                  <a:srgbClr val="2965FF"/>
                </a:buClr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Перезапустить этот таск</a:t>
              </a:r>
              <a:b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</a:b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и все последующие</a:t>
              </a:r>
              <a:endPara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2D6952F-3641-9A07-F99E-65CFBB7D4002}"/>
                </a:ext>
              </a:extLst>
            </p:cNvPr>
            <p:cNvSpPr/>
            <p:nvPr/>
          </p:nvSpPr>
          <p:spPr>
            <a:xfrm>
              <a:off x="6137074" y="1418343"/>
              <a:ext cx="31976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500"/>
                </a:spcBef>
                <a:buClr>
                  <a:srgbClr val="2965FF"/>
                </a:buClr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История запусков</a:t>
              </a:r>
              <a:endPara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4AAC149A-2AD7-094C-5AFB-57955116D100}"/>
                </a:ext>
              </a:extLst>
            </p:cNvPr>
            <p:cNvSpPr/>
            <p:nvPr/>
          </p:nvSpPr>
          <p:spPr>
            <a:xfrm>
              <a:off x="2939398" y="1418343"/>
              <a:ext cx="31976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500"/>
                </a:spcBef>
                <a:buClr>
                  <a:srgbClr val="2965FF"/>
                </a:buClr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Просмотр </a:t>
              </a:r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stdout</a:t>
              </a: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BB16EA50-52A7-0F9A-2356-CE67688858BF}"/>
                </a:ext>
              </a:extLst>
            </p:cNvPr>
            <p:cNvSpPr/>
            <p:nvPr/>
          </p:nvSpPr>
          <p:spPr>
            <a:xfrm>
              <a:off x="1646722" y="5902890"/>
              <a:ext cx="31976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500"/>
                </a:spcBef>
                <a:buClr>
                  <a:srgbClr val="2965FF"/>
                </a:buClr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Ручной старт</a:t>
              </a:r>
              <a:endPara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345A155-A6D8-CA1E-0450-A34A4458C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9144" y="1846065"/>
              <a:ext cx="3485822" cy="3509139"/>
            </a:xfrm>
            <a:prstGeom prst="rect">
              <a:avLst/>
            </a:prstGeom>
          </p:spPr>
        </p:pic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13FAD6B1-565C-358E-EAAD-83B933E7E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598" y="3690283"/>
              <a:ext cx="2895600" cy="221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B30BEE7-B062-CD20-FA37-5265BED8F8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9544" y="4133314"/>
              <a:ext cx="1445076" cy="1752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90823888-301D-2751-C5CE-734EE24C2969}"/>
                </a:ext>
              </a:extLst>
            </p:cNvPr>
            <p:cNvCxnSpPr/>
            <p:nvPr/>
          </p:nvCxnSpPr>
          <p:spPr>
            <a:xfrm>
              <a:off x="4765474" y="1726120"/>
              <a:ext cx="612324" cy="5925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2529986F-3B61-57D2-5789-BD9834041F7F}"/>
                </a:ext>
              </a:extLst>
            </p:cNvPr>
            <p:cNvCxnSpPr/>
            <p:nvPr/>
          </p:nvCxnSpPr>
          <p:spPr>
            <a:xfrm flipH="1">
              <a:off x="6673198" y="1726120"/>
              <a:ext cx="756552" cy="5925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6B628614-F5E6-4006-739A-02824B0203BD}"/>
                </a:ext>
              </a:extLst>
            </p:cNvPr>
            <p:cNvSpPr/>
            <p:nvPr/>
          </p:nvSpPr>
          <p:spPr>
            <a:xfrm>
              <a:off x="4307449" y="5942324"/>
              <a:ext cx="31976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500"/>
                </a:spcBef>
                <a:buClr>
                  <a:srgbClr val="2965FF"/>
                </a:buClr>
              </a:pP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Пометить прогон как успешный</a:t>
              </a:r>
              <a:b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</a:br>
              <a:r>
                <a:rPr lang="ru-RU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или как упавший</a:t>
              </a:r>
            </a:p>
          </p:txBody>
        </p: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F96C7960-D391-59A8-62DA-F1A537EF2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6287" y="4604684"/>
              <a:ext cx="843111" cy="12614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bject 20">
            <a:extLst>
              <a:ext uri="{FF2B5EF4-FFF2-40B4-BE49-F238E27FC236}">
                <a16:creationId xmlns:a16="http://schemas.microsoft.com/office/drawing/2014/main" id="{D81A863F-4E3B-BC3E-0A69-68FFB34A6C6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951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1.4 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AAC445C2-AE8B-188F-B2F2-00F3C2BD8482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7">
            <a:extLst>
              <a:ext uri="{FF2B5EF4-FFF2-40B4-BE49-F238E27FC236}">
                <a16:creationId xmlns:a16="http://schemas.microsoft.com/office/drawing/2014/main" id="{0EF3C04E-B588-D682-745F-EBAA6DC44F0C}"/>
              </a:ext>
            </a:extLst>
          </p:cNvPr>
          <p:cNvSpPr txBox="1"/>
          <p:nvPr/>
        </p:nvSpPr>
        <p:spPr>
          <a:xfrm>
            <a:off x="11547205" y="6287500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894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369" y="304800"/>
            <a:ext cx="19043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Содержание</a:t>
            </a:r>
            <a:endParaRPr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93520"/>
            <a:ext cx="12192000" cy="4328160"/>
          </a:xfrm>
          <a:custGeom>
            <a:avLst/>
            <a:gdLst/>
            <a:ahLst/>
            <a:cxnLst/>
            <a:rect l="l" t="t" r="r" b="b"/>
            <a:pathLst>
              <a:path w="7208520" h="4328160">
                <a:moveTo>
                  <a:pt x="7208520" y="0"/>
                </a:moveTo>
                <a:lnTo>
                  <a:pt x="0" y="0"/>
                </a:lnTo>
                <a:lnTo>
                  <a:pt x="0" y="4328160"/>
                </a:lnTo>
                <a:lnTo>
                  <a:pt x="7208520" y="4328160"/>
                </a:lnTo>
                <a:lnTo>
                  <a:pt x="72085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0369" y="1905000"/>
            <a:ext cx="5856631" cy="4095352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Оркестраторы загрузок </a:t>
            </a:r>
          </a:p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Обзор </a:t>
            </a:r>
            <a:r>
              <a:rPr lang="en-US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Apache Airflow</a:t>
            </a:r>
            <a:endParaRPr lang="ru-RU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56870" indent="-344805"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Компоненты </a:t>
            </a:r>
            <a:r>
              <a:rPr lang="en-US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Apache Airflow</a:t>
            </a:r>
            <a:endParaRPr lang="ru-RU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56870" indent="-344805"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en-US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Apache Airflow DAG</a:t>
            </a:r>
          </a:p>
          <a:p>
            <a:pPr marL="356870" indent="-344805"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Примеры </a:t>
            </a:r>
            <a:r>
              <a:rPr lang="en-US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Apache Airflow DAG </a:t>
            </a:r>
            <a:endParaRPr lang="ru-RU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814070" lvl="1" indent="-344805"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14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с </a:t>
            </a:r>
            <a:r>
              <a:rPr lang="en-US" sz="14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BashOperator </a:t>
            </a:r>
            <a:r>
              <a:rPr lang="ru-RU" sz="14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и </a:t>
            </a:r>
            <a:r>
              <a:rPr lang="en-US" sz="14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SSHOperator</a:t>
            </a:r>
          </a:p>
          <a:p>
            <a:pPr marL="814070" lvl="1" indent="-344805"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14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с </a:t>
            </a:r>
            <a:r>
              <a:rPr lang="en-US" sz="14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PythonOperator</a:t>
            </a:r>
          </a:p>
          <a:p>
            <a:pPr marL="814070" lvl="1" indent="-344805"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14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с </a:t>
            </a:r>
            <a:r>
              <a:rPr lang="en-US" sz="14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PostgresOperator</a:t>
            </a:r>
          </a:p>
          <a:p>
            <a:pPr marL="356870" indent="-344805"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endParaRPr lang="ru-RU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56870" indent="-344805"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endParaRPr lang="ru-RU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endParaRPr lang="ru-RU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6967B02F-C187-7C44-4055-5EBA8612A23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089" y="1493520"/>
            <a:ext cx="5010911" cy="432816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DA93F2DE-AFB0-EE4D-F070-2E38F58ADD04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F78ABDA6-4882-219D-6D6B-E57B0418C540}"/>
              </a:ext>
            </a:extLst>
          </p:cNvPr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C3B5A0-B2D1-6460-BB0B-05A8C0F7E5A0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Airflow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 Code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BashOperator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SSHOperator examples):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16EA50-52A7-0F9A-2356-CE67688858BF}"/>
              </a:ext>
            </a:extLst>
          </p:cNvPr>
          <p:cNvSpPr/>
          <p:nvPr/>
        </p:nvSpPr>
        <p:spPr>
          <a:xfrm>
            <a:off x="-203200" y="1564198"/>
            <a:ext cx="3197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Секция импортов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668730B-27AA-EB0A-0125-9ADE801E42B9}"/>
              </a:ext>
            </a:extLst>
          </p:cNvPr>
          <p:cNvSpPr/>
          <p:nvPr/>
        </p:nvSpPr>
        <p:spPr>
          <a:xfrm>
            <a:off x="620369" y="5789350"/>
            <a:ext cx="319767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Объявление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DAG’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а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</a:t>
            </a:r>
            <a:b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Если поместить в функцию или внутри цикла, то можно сгенерировать сразу несколько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021CB8D-D084-B6DF-509B-C7D1A0F741A6}"/>
              </a:ext>
            </a:extLst>
          </p:cNvPr>
          <p:cNvSpPr/>
          <p:nvPr/>
        </p:nvSpPr>
        <p:spPr>
          <a:xfrm>
            <a:off x="4724400" y="1564198"/>
            <a:ext cx="3197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Объявление оператора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t1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B275524-CAD8-F775-8B6E-772B5E0CBEF8}"/>
              </a:ext>
            </a:extLst>
          </p:cNvPr>
          <p:cNvSpPr/>
          <p:nvPr/>
        </p:nvSpPr>
        <p:spPr>
          <a:xfrm>
            <a:off x="8001000" y="5748429"/>
            <a:ext cx="3197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Задание графа последовательности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755EDB2-01F5-E69B-3273-57C3BE38C18C}"/>
              </a:ext>
            </a:extLst>
          </p:cNvPr>
          <p:cNvGrpSpPr/>
          <p:nvPr/>
        </p:nvGrpSpPr>
        <p:grpSpPr>
          <a:xfrm>
            <a:off x="530709" y="2296617"/>
            <a:ext cx="11432691" cy="3096047"/>
            <a:chOff x="530709" y="1512332"/>
            <a:chExt cx="11432691" cy="3096047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BA2A8EA-A733-CB82-E5B0-628D8DB27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709" y="1546199"/>
              <a:ext cx="4574691" cy="3015277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EE1EE1F-784A-BBEF-A6EB-C1E12A773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57800" y="1512332"/>
              <a:ext cx="3310468" cy="3096047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E5E6966-89F9-5157-4648-0234FB41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4820" y="1512332"/>
              <a:ext cx="3888580" cy="3091340"/>
            </a:xfrm>
            <a:prstGeom prst="rect">
              <a:avLst/>
            </a:prstGeom>
          </p:spPr>
        </p:pic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ECDFE88-8715-3AD0-C9B4-B490B4CAFDA9}"/>
              </a:ext>
            </a:extLst>
          </p:cNvPr>
          <p:cNvCxnSpPr/>
          <p:nvPr/>
        </p:nvCxnSpPr>
        <p:spPr>
          <a:xfrm>
            <a:off x="1395638" y="1914986"/>
            <a:ext cx="0" cy="26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2D5A179-5ED9-B1F5-D037-A0F3112A63C4}"/>
              </a:ext>
            </a:extLst>
          </p:cNvPr>
          <p:cNvSpPr/>
          <p:nvPr/>
        </p:nvSpPr>
        <p:spPr>
          <a:xfrm>
            <a:off x="3505881" y="3576512"/>
            <a:ext cx="2132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Объявление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dict </a:t>
            </a:r>
            <a:b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 настройками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DAG’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а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75D22DA-585D-C866-3A03-D13E0A8EDD3A}"/>
              </a:ext>
            </a:extLst>
          </p:cNvPr>
          <p:cNvCxnSpPr/>
          <p:nvPr/>
        </p:nvCxnSpPr>
        <p:spPr>
          <a:xfrm flipH="1">
            <a:off x="3048000" y="3813495"/>
            <a:ext cx="37700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C807C1A-501B-ED99-B164-33D34E678CB0}"/>
              </a:ext>
            </a:extLst>
          </p:cNvPr>
          <p:cNvCxnSpPr/>
          <p:nvPr/>
        </p:nvCxnSpPr>
        <p:spPr>
          <a:xfrm flipV="1">
            <a:off x="1295400" y="5387957"/>
            <a:ext cx="0" cy="36047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E14C0076-B684-CB9E-501E-C06D5740AA19}"/>
              </a:ext>
            </a:extLst>
          </p:cNvPr>
          <p:cNvCxnSpPr>
            <a:cxnSpLocks/>
          </p:cNvCxnSpPr>
          <p:nvPr/>
        </p:nvCxnSpPr>
        <p:spPr>
          <a:xfrm>
            <a:off x="6012686" y="1871975"/>
            <a:ext cx="0" cy="30407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A5C7DF88-82E3-9B54-16D5-096192C2A034}"/>
              </a:ext>
            </a:extLst>
          </p:cNvPr>
          <p:cNvSpPr/>
          <p:nvPr/>
        </p:nvSpPr>
        <p:spPr>
          <a:xfrm>
            <a:off x="4724400" y="5787364"/>
            <a:ext cx="3197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Объявление оператора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t4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48042156-32F0-F3FD-42C5-414B68F70BB9}"/>
              </a:ext>
            </a:extLst>
          </p:cNvPr>
          <p:cNvCxnSpPr>
            <a:cxnSpLocks/>
          </p:cNvCxnSpPr>
          <p:nvPr/>
        </p:nvCxnSpPr>
        <p:spPr>
          <a:xfrm flipV="1">
            <a:off x="6016458" y="5426892"/>
            <a:ext cx="0" cy="36047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E0530D2D-EB97-1C2C-8DD3-6E2661C0C9F4}"/>
              </a:ext>
            </a:extLst>
          </p:cNvPr>
          <p:cNvCxnSpPr>
            <a:cxnSpLocks/>
          </p:cNvCxnSpPr>
          <p:nvPr/>
        </p:nvCxnSpPr>
        <p:spPr>
          <a:xfrm flipV="1">
            <a:off x="8828431" y="4038600"/>
            <a:ext cx="0" cy="170982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20">
            <a:extLst>
              <a:ext uri="{FF2B5EF4-FFF2-40B4-BE49-F238E27FC236}">
                <a16:creationId xmlns:a16="http://schemas.microsoft.com/office/drawing/2014/main" id="{E5DFC3E8-E637-0BCC-02B4-42C66191E8AD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AF196B87-BA02-F7CA-285D-A360070638F1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851DB0A7-4506-F652-6C06-7E1C5B0BBC20}"/>
              </a:ext>
            </a:extLst>
          </p:cNvPr>
          <p:cNvSpPr txBox="1"/>
          <p:nvPr/>
        </p:nvSpPr>
        <p:spPr>
          <a:xfrm>
            <a:off x="11547205" y="6287500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507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700E651-0EBF-7021-8D96-BF0EFA496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2" y="2271943"/>
            <a:ext cx="5486398" cy="303372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C3B5A0-B2D1-6460-BB0B-05A8C0F7E5A0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Airflow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 Code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PythonOperator example):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16EA50-52A7-0F9A-2356-CE67688858BF}"/>
              </a:ext>
            </a:extLst>
          </p:cNvPr>
          <p:cNvSpPr/>
          <p:nvPr/>
        </p:nvSpPr>
        <p:spPr>
          <a:xfrm>
            <a:off x="-203200" y="1564198"/>
            <a:ext cx="3197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Секция импортов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668730B-27AA-EB0A-0125-9ADE801E42B9}"/>
              </a:ext>
            </a:extLst>
          </p:cNvPr>
          <p:cNvSpPr/>
          <p:nvPr/>
        </p:nvSpPr>
        <p:spPr>
          <a:xfrm>
            <a:off x="620369" y="5743427"/>
            <a:ext cx="4637429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 Соединение с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Greenplum</a:t>
            </a: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</a:t>
            </a:r>
            <a:b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2.</a:t>
            </a: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Запись данных в Датафрейм.</a:t>
            </a:r>
            <a:b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3. </a:t>
            </a: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Обработка Датафрейма другой функцией.</a:t>
            </a:r>
            <a:b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4. Сохранение Датафрейма в директории.</a:t>
            </a:r>
          </a:p>
          <a:p>
            <a:pPr>
              <a:spcBef>
                <a:spcPts val="1500"/>
              </a:spcBef>
              <a:buClr>
                <a:srgbClr val="2965FF"/>
              </a:buClr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ECDFE88-8715-3AD0-C9B4-B490B4CAFDA9}"/>
              </a:ext>
            </a:extLst>
          </p:cNvPr>
          <p:cNvCxnSpPr/>
          <p:nvPr/>
        </p:nvCxnSpPr>
        <p:spPr>
          <a:xfrm>
            <a:off x="1395638" y="1914986"/>
            <a:ext cx="0" cy="26106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2D5A179-5ED9-B1F5-D037-A0F3112A63C4}"/>
              </a:ext>
            </a:extLst>
          </p:cNvPr>
          <p:cNvSpPr/>
          <p:nvPr/>
        </p:nvSpPr>
        <p:spPr>
          <a:xfrm>
            <a:off x="4270905" y="3165973"/>
            <a:ext cx="12947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Переменные для функции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75D22DA-585D-C866-3A03-D13E0A8EDD3A}"/>
              </a:ext>
            </a:extLst>
          </p:cNvPr>
          <p:cNvCxnSpPr>
            <a:cxnSpLocks/>
          </p:cNvCxnSpPr>
          <p:nvPr/>
        </p:nvCxnSpPr>
        <p:spPr>
          <a:xfrm flipH="1">
            <a:off x="3605055" y="3355032"/>
            <a:ext cx="56560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C807C1A-501B-ED99-B164-33D34E678CB0}"/>
              </a:ext>
            </a:extLst>
          </p:cNvPr>
          <p:cNvCxnSpPr>
            <a:cxnSpLocks/>
          </p:cNvCxnSpPr>
          <p:nvPr/>
        </p:nvCxnSpPr>
        <p:spPr>
          <a:xfrm flipV="1">
            <a:off x="1295400" y="5313915"/>
            <a:ext cx="0" cy="39909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E14C0076-B684-CB9E-501E-C06D5740AA19}"/>
              </a:ext>
            </a:extLst>
          </p:cNvPr>
          <p:cNvCxnSpPr>
            <a:cxnSpLocks/>
          </p:cNvCxnSpPr>
          <p:nvPr/>
        </p:nvCxnSpPr>
        <p:spPr>
          <a:xfrm>
            <a:off x="6858000" y="1893480"/>
            <a:ext cx="0" cy="30407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A5C7DF88-82E3-9B54-16D5-096192C2A034}"/>
              </a:ext>
            </a:extLst>
          </p:cNvPr>
          <p:cNvSpPr/>
          <p:nvPr/>
        </p:nvSpPr>
        <p:spPr>
          <a:xfrm>
            <a:off x="9046255" y="4500265"/>
            <a:ext cx="3197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Объявление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PythonOperator</a:t>
            </a: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5BD5994-8916-B966-09EC-05BB2841697C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CB3F16D-8D33-9AD9-7553-EA2E47919314}"/>
              </a:ext>
            </a:extLst>
          </p:cNvPr>
          <p:cNvSpPr/>
          <p:nvPr/>
        </p:nvSpPr>
        <p:spPr>
          <a:xfrm>
            <a:off x="4274477" y="3639507"/>
            <a:ext cx="15505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 для работы с Датафреймом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811F68A5-4108-7C4C-5663-92B9DFE5D197}"/>
              </a:ext>
            </a:extLst>
          </p:cNvPr>
          <p:cNvCxnSpPr>
            <a:cxnSpLocks/>
          </p:cNvCxnSpPr>
          <p:nvPr/>
        </p:nvCxnSpPr>
        <p:spPr>
          <a:xfrm flipH="1">
            <a:off x="3605055" y="3835244"/>
            <a:ext cx="56560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7381B1A-5A31-AF4A-67B0-3842AEA80BE8}"/>
              </a:ext>
            </a:extLst>
          </p:cNvPr>
          <p:cNvSpPr/>
          <p:nvPr/>
        </p:nvSpPr>
        <p:spPr>
          <a:xfrm>
            <a:off x="4270905" y="4100813"/>
            <a:ext cx="14753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Основная функция (для оператора)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FA2E552-9E80-4DC5-203C-59AFBCE027A7}"/>
              </a:ext>
            </a:extLst>
          </p:cNvPr>
          <p:cNvCxnSpPr>
            <a:cxnSpLocks/>
          </p:cNvCxnSpPr>
          <p:nvPr/>
        </p:nvCxnSpPr>
        <p:spPr>
          <a:xfrm flipH="1">
            <a:off x="3595706" y="4285151"/>
            <a:ext cx="56560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E7678FA-FF38-3012-FD70-563E6CDB878B}"/>
              </a:ext>
            </a:extLst>
          </p:cNvPr>
          <p:cNvSpPr/>
          <p:nvPr/>
        </p:nvSpPr>
        <p:spPr>
          <a:xfrm>
            <a:off x="6133419" y="1564198"/>
            <a:ext cx="3735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Объявление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dict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 настройками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DAG’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а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79B2DF-AEA0-F4A2-29F1-967CE87472C6}"/>
              </a:ext>
            </a:extLst>
          </p:cNvPr>
          <p:cNvSpPr txBox="1"/>
          <p:nvPr/>
        </p:nvSpPr>
        <p:spPr>
          <a:xfrm>
            <a:off x="9548470" y="3818426"/>
            <a:ext cx="3300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Объявление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DAG’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а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58C50EA-0B04-9313-F21B-C4A417C1EE9C}"/>
              </a:ext>
            </a:extLst>
          </p:cNvPr>
          <p:cNvCxnSpPr>
            <a:cxnSpLocks/>
          </p:cNvCxnSpPr>
          <p:nvPr/>
        </p:nvCxnSpPr>
        <p:spPr>
          <a:xfrm flipH="1">
            <a:off x="8915400" y="3962400"/>
            <a:ext cx="56560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DADB99F2-8EC8-C244-9B1B-7E436D13B838}"/>
              </a:ext>
            </a:extLst>
          </p:cNvPr>
          <p:cNvCxnSpPr>
            <a:cxnSpLocks/>
          </p:cNvCxnSpPr>
          <p:nvPr/>
        </p:nvCxnSpPr>
        <p:spPr>
          <a:xfrm flipH="1">
            <a:off x="8915400" y="4648200"/>
            <a:ext cx="56560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34CFB5E2-B490-494C-B518-6261D5CC606F}"/>
              </a:ext>
            </a:extLst>
          </p:cNvPr>
          <p:cNvSpPr/>
          <p:nvPr/>
        </p:nvSpPr>
        <p:spPr>
          <a:xfrm>
            <a:off x="5746299" y="5743427"/>
            <a:ext cx="3197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Граф последовательности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DAEDE3DD-B9D0-5CAF-EC6D-025EB956A11F}"/>
              </a:ext>
            </a:extLst>
          </p:cNvPr>
          <p:cNvCxnSpPr>
            <a:cxnSpLocks/>
          </p:cNvCxnSpPr>
          <p:nvPr/>
        </p:nvCxnSpPr>
        <p:spPr>
          <a:xfrm flipV="1">
            <a:off x="6410325" y="5410200"/>
            <a:ext cx="0" cy="3028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21">
            <a:extLst>
              <a:ext uri="{FF2B5EF4-FFF2-40B4-BE49-F238E27FC236}">
                <a16:creationId xmlns:a16="http://schemas.microsoft.com/office/drawing/2014/main" id="{F712980B-40CB-44A8-111E-A0DF2FFA6705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FAE00658-E4AD-9265-3E7C-40F28BB083B3}"/>
              </a:ext>
            </a:extLst>
          </p:cNvPr>
          <p:cNvSpPr txBox="1"/>
          <p:nvPr/>
        </p:nvSpPr>
        <p:spPr>
          <a:xfrm>
            <a:off x="11547205" y="6287500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55F726B-6ADD-2609-DB68-F8088710B28E}"/>
              </a:ext>
            </a:extLst>
          </p:cNvPr>
          <p:cNvGrpSpPr/>
          <p:nvPr/>
        </p:nvGrpSpPr>
        <p:grpSpPr>
          <a:xfrm>
            <a:off x="530710" y="2271943"/>
            <a:ext cx="5336690" cy="3041972"/>
            <a:chOff x="530710" y="2271943"/>
            <a:chExt cx="5336690" cy="3041972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27B9AAD-94B8-181F-AF5E-28F85F2A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710" y="2271943"/>
              <a:ext cx="5336690" cy="3041972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F19219D-69E5-7E00-3338-D10EE3F2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693" y="3733800"/>
              <a:ext cx="2028707" cy="236971"/>
            </a:xfrm>
            <a:prstGeom prst="rect">
              <a:avLst/>
            </a:prstGeom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1563A69-6C10-F767-606B-C9842D7E13CD}"/>
                </a:ext>
              </a:extLst>
            </p:cNvPr>
            <p:cNvSpPr/>
            <p:nvPr/>
          </p:nvSpPr>
          <p:spPr>
            <a:xfrm>
              <a:off x="2819401" y="3657600"/>
              <a:ext cx="4572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19759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F5EBBAE-1B7D-A03F-F124-14E89E629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8293" y="2225173"/>
            <a:ext cx="5980201" cy="31388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6E44A5-30C6-1AF2-E61C-4A5523EFE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2219063"/>
            <a:ext cx="5460066" cy="314495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C3B5A0-B2D1-6460-BB0B-05A8C0F7E5A0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Airflow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 Code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PostgresOperator example):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16EA50-52A7-0F9A-2356-CE67688858BF}"/>
              </a:ext>
            </a:extLst>
          </p:cNvPr>
          <p:cNvSpPr/>
          <p:nvPr/>
        </p:nvSpPr>
        <p:spPr>
          <a:xfrm>
            <a:off x="-203200" y="1564198"/>
            <a:ext cx="3197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Секция импортов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668730B-27AA-EB0A-0125-9ADE801E42B9}"/>
              </a:ext>
            </a:extLst>
          </p:cNvPr>
          <p:cNvSpPr/>
          <p:nvPr/>
        </p:nvSpPr>
        <p:spPr>
          <a:xfrm>
            <a:off x="6296143" y="1557920"/>
            <a:ext cx="3197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Объявление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DAG’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а с конструкцией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with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B275524-CAD8-F775-8B6E-772B5E0CBEF8}"/>
              </a:ext>
            </a:extLst>
          </p:cNvPr>
          <p:cNvSpPr/>
          <p:nvPr/>
        </p:nvSpPr>
        <p:spPr>
          <a:xfrm>
            <a:off x="6400800" y="6233994"/>
            <a:ext cx="3197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Задание графа последовательности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ECDFE88-8715-3AD0-C9B4-B490B4CAFDA9}"/>
              </a:ext>
            </a:extLst>
          </p:cNvPr>
          <p:cNvCxnSpPr/>
          <p:nvPr/>
        </p:nvCxnSpPr>
        <p:spPr>
          <a:xfrm>
            <a:off x="1371600" y="1871975"/>
            <a:ext cx="0" cy="26106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2D5A179-5ED9-B1F5-D037-A0F3112A63C4}"/>
              </a:ext>
            </a:extLst>
          </p:cNvPr>
          <p:cNvSpPr/>
          <p:nvPr/>
        </p:nvSpPr>
        <p:spPr>
          <a:xfrm>
            <a:off x="3778049" y="4495800"/>
            <a:ext cx="2132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Объявление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dict </a:t>
            </a:r>
            <a:b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 настройками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DAG’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а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75D22DA-585D-C866-3A03-D13E0A8EDD3A}"/>
              </a:ext>
            </a:extLst>
          </p:cNvPr>
          <p:cNvCxnSpPr>
            <a:cxnSpLocks/>
          </p:cNvCxnSpPr>
          <p:nvPr/>
        </p:nvCxnSpPr>
        <p:spPr>
          <a:xfrm flipH="1">
            <a:off x="3124200" y="4757410"/>
            <a:ext cx="515741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A5C7DF88-82E3-9B54-16D5-096192C2A034}"/>
              </a:ext>
            </a:extLst>
          </p:cNvPr>
          <p:cNvSpPr/>
          <p:nvPr/>
        </p:nvSpPr>
        <p:spPr>
          <a:xfrm>
            <a:off x="9525" y="5788365"/>
            <a:ext cx="174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Блок переменных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48042156-32F0-F3FD-42C5-414B68F70BB9}"/>
              </a:ext>
            </a:extLst>
          </p:cNvPr>
          <p:cNvCxnSpPr>
            <a:cxnSpLocks/>
          </p:cNvCxnSpPr>
          <p:nvPr/>
        </p:nvCxnSpPr>
        <p:spPr>
          <a:xfrm flipV="1">
            <a:off x="7010400" y="5508947"/>
            <a:ext cx="0" cy="70287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20">
            <a:extLst>
              <a:ext uri="{FF2B5EF4-FFF2-40B4-BE49-F238E27FC236}">
                <a16:creationId xmlns:a16="http://schemas.microsoft.com/office/drawing/2014/main" id="{45BD5994-8916-B966-09EC-05BB2841697C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FF8690F7-FAE8-C06E-F83D-0AEBDC8CEDB7}"/>
              </a:ext>
            </a:extLst>
          </p:cNvPr>
          <p:cNvSpPr/>
          <p:nvPr/>
        </p:nvSpPr>
        <p:spPr>
          <a:xfrm flipH="1">
            <a:off x="259089" y="3628434"/>
            <a:ext cx="271620" cy="4232204"/>
          </a:xfrm>
          <a:prstGeom prst="arc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FE0DD365-FB0D-B72A-A561-5400B3272BEF}"/>
              </a:ext>
            </a:extLst>
          </p:cNvPr>
          <p:cNvSpPr/>
          <p:nvPr/>
        </p:nvSpPr>
        <p:spPr>
          <a:xfrm>
            <a:off x="8413123" y="5526311"/>
            <a:ext cx="3583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Объявление группы операторов</a:t>
            </a:r>
            <a:b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(загрузка справочников с помощью цикла)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2" name="Дуга 31">
            <a:extLst>
              <a:ext uri="{FF2B5EF4-FFF2-40B4-BE49-F238E27FC236}">
                <a16:creationId xmlns:a16="http://schemas.microsoft.com/office/drawing/2014/main" id="{3E32C3D3-EEB9-0C19-1701-C33A96BBA5A9}"/>
              </a:ext>
            </a:extLst>
          </p:cNvPr>
          <p:cNvSpPr/>
          <p:nvPr/>
        </p:nvSpPr>
        <p:spPr>
          <a:xfrm>
            <a:off x="10483169" y="4546402"/>
            <a:ext cx="1226671" cy="1854398"/>
          </a:xfrm>
          <a:prstGeom prst="arc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EA0E033-BDA5-C551-A84F-C34B23E20A61}"/>
              </a:ext>
            </a:extLst>
          </p:cNvPr>
          <p:cNvSpPr/>
          <p:nvPr/>
        </p:nvSpPr>
        <p:spPr>
          <a:xfrm>
            <a:off x="9305925" y="2474062"/>
            <a:ext cx="25920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Загрузка партиционированной </a:t>
            </a:r>
            <a:b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таблицы фактов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3477E44E-FA78-7BA6-6EAA-B4B1D9AF84CE}"/>
              </a:ext>
            </a:extLst>
          </p:cNvPr>
          <p:cNvCxnSpPr/>
          <p:nvPr/>
        </p:nvCxnSpPr>
        <p:spPr>
          <a:xfrm>
            <a:off x="6705600" y="1865697"/>
            <a:ext cx="0" cy="26106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3106C955-3AFD-AEA6-155B-50F2050BC67E}"/>
              </a:ext>
            </a:extLst>
          </p:cNvPr>
          <p:cNvCxnSpPr>
            <a:cxnSpLocks/>
          </p:cNvCxnSpPr>
          <p:nvPr/>
        </p:nvCxnSpPr>
        <p:spPr>
          <a:xfrm>
            <a:off x="9832490" y="2997282"/>
            <a:ext cx="0" cy="3810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B47FFAF-A900-AAE7-BFF3-ED2D9B7D84C2}"/>
              </a:ext>
            </a:extLst>
          </p:cNvPr>
          <p:cNvSpPr txBox="1"/>
          <p:nvPr/>
        </p:nvSpPr>
        <p:spPr>
          <a:xfrm>
            <a:off x="144658" y="6496391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 </a:t>
            </a: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 </a:t>
            </a: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ссылке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0828D619-8D6B-402D-F5E1-1931EDFFF873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140C72F7-02FC-6107-08FA-D7C30422B617}"/>
              </a:ext>
            </a:extLst>
          </p:cNvPr>
          <p:cNvSpPr txBox="1"/>
          <p:nvPr/>
        </p:nvSpPr>
        <p:spPr>
          <a:xfrm>
            <a:off x="11547205" y="6287500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991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C3B5A0-B2D1-6460-BB0B-05A8C0F7E5A0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Airflow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 Arguments:</a:t>
            </a:r>
          </a:p>
        </p:txBody>
      </p:sp>
      <p:sp>
        <p:nvSpPr>
          <p:cNvPr id="6" name="object 20">
            <a:extLst>
              <a:ext uri="{FF2B5EF4-FFF2-40B4-BE49-F238E27FC236}">
                <a16:creationId xmlns:a16="http://schemas.microsoft.com/office/drawing/2014/main" id="{A067FCC1-4B3B-5735-53C1-8FFD911575A5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B7D9FB1-1645-271A-CF17-510170E8EC30}"/>
              </a:ext>
            </a:extLst>
          </p:cNvPr>
          <p:cNvSpPr/>
          <p:nvPr/>
        </p:nvSpPr>
        <p:spPr>
          <a:xfrm>
            <a:off x="4997712" y="1388176"/>
            <a:ext cx="6029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Default Arguments: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F4DFBD3-3A5A-3F4E-F356-FABBA2561B6B}"/>
              </a:ext>
            </a:extLst>
          </p:cNvPr>
          <p:cNvSpPr/>
          <p:nvPr/>
        </p:nvSpPr>
        <p:spPr>
          <a:xfrm>
            <a:off x="1524000" y="2186464"/>
            <a:ext cx="9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B101C62-46BC-6C56-5793-4D52B789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369" y="1760565"/>
            <a:ext cx="3214284" cy="1917125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4F6DA4F-B85D-01CA-2D4E-E814E7097FA0}"/>
              </a:ext>
            </a:extLst>
          </p:cNvPr>
          <p:cNvCxnSpPr>
            <a:cxnSpLocks/>
          </p:cNvCxnSpPr>
          <p:nvPr/>
        </p:nvCxnSpPr>
        <p:spPr>
          <a:xfrm flipH="1">
            <a:off x="3200400" y="3352800"/>
            <a:ext cx="1600200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70609B8-7EE6-B257-BCDF-897F93B30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9200" y="1760565"/>
            <a:ext cx="6202127" cy="4038595"/>
          </a:xfrm>
          <a:prstGeom prst="rect">
            <a:avLst/>
          </a:prstGeom>
        </p:spPr>
      </p:pic>
      <p:sp>
        <p:nvSpPr>
          <p:cNvPr id="5" name="object 21">
            <a:extLst>
              <a:ext uri="{FF2B5EF4-FFF2-40B4-BE49-F238E27FC236}">
                <a16:creationId xmlns:a16="http://schemas.microsoft.com/office/drawing/2014/main" id="{5D222604-A876-C123-E635-2FC74D798976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A8B82BD5-8BAA-E91B-6D7E-008A13585834}"/>
              </a:ext>
            </a:extLst>
          </p:cNvPr>
          <p:cNvSpPr txBox="1"/>
          <p:nvPr/>
        </p:nvSpPr>
        <p:spPr>
          <a:xfrm>
            <a:off x="11547205" y="6287500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122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1">
            <a:extLst>
              <a:ext uri="{FF2B5EF4-FFF2-40B4-BE49-F238E27FC236}">
                <a16:creationId xmlns:a16="http://schemas.microsoft.com/office/drawing/2014/main" id="{9264EDAC-9C69-2882-D497-68EDF56D9795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1CB30D8F-66E7-5CC3-C897-2F63DBEF7C92}"/>
              </a:ext>
            </a:extLst>
          </p:cNvPr>
          <p:cNvSpPr txBox="1"/>
          <p:nvPr/>
        </p:nvSpPr>
        <p:spPr>
          <a:xfrm>
            <a:off x="11571096" y="6296131"/>
            <a:ext cx="385699" cy="336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3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C3B5A0-B2D1-6460-BB0B-05A8C0F7E5A0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Airflow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Tasks Stream: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416D4B-95E4-69D2-8B01-37BCF9704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6800" y="1752600"/>
            <a:ext cx="6505834" cy="2743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ACA877-D9C0-FA1B-137C-943E9CC8B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369" y="1752600"/>
            <a:ext cx="3342890" cy="3874915"/>
          </a:xfrm>
          <a:prstGeom prst="rect">
            <a:avLst/>
          </a:prstGeom>
        </p:spPr>
      </p:pic>
      <p:sp>
        <p:nvSpPr>
          <p:cNvPr id="6" name="object 21">
            <a:extLst>
              <a:ext uri="{FF2B5EF4-FFF2-40B4-BE49-F238E27FC236}">
                <a16:creationId xmlns:a16="http://schemas.microsoft.com/office/drawing/2014/main" id="{859A46B3-A4DD-5A03-7939-3F5E3B053F3E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A61E4442-374D-E1ED-4BC8-267D3969B5B3}"/>
              </a:ext>
            </a:extLst>
          </p:cNvPr>
          <p:cNvSpPr txBox="1"/>
          <p:nvPr/>
        </p:nvSpPr>
        <p:spPr>
          <a:xfrm>
            <a:off x="11547205" y="6287500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D1D19F19-050C-F4D0-D3EC-A108D6B69AD2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68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C3B5A0-B2D1-6460-BB0B-05A8C0F7E5A0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Доставка кода в 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Airflow: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00A7C41-0C39-C259-7D5B-BB6AE366D720}"/>
              </a:ext>
            </a:extLst>
          </p:cNvPr>
          <p:cNvGrpSpPr/>
          <p:nvPr/>
        </p:nvGrpSpPr>
        <p:grpSpPr>
          <a:xfrm>
            <a:off x="530709" y="1663036"/>
            <a:ext cx="10898401" cy="4752155"/>
            <a:chOff x="530709" y="1663036"/>
            <a:chExt cx="10898401" cy="47521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9BE2CF-660A-5876-CB31-814AB8C0C23C}"/>
                </a:ext>
              </a:extLst>
            </p:cNvPr>
            <p:cNvSpPr txBox="1"/>
            <p:nvPr/>
          </p:nvSpPr>
          <p:spPr>
            <a:xfrm>
              <a:off x="530709" y="1663036"/>
              <a:ext cx="10898401" cy="3493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Airflow не предоставляет средств для автоматического обновления или версионирования пайплайнов. Каждая компания по-своему решают эту проблему. Чаще всего можно встретить следующие подходы: </a:t>
              </a:r>
            </a:p>
            <a:p>
              <a:pPr algn="just"/>
              <a:endParaRPr lang="ru-RU" sz="17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ru-RU" sz="17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Ручной</a:t>
              </a: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. </a:t>
              </a:r>
              <a:r>
                <a:rPr lang="en-US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P</a:t>
              </a: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y-файлы с дагом и сопутствующие зависимости заливаются вручную. </a:t>
              </a:r>
            </a:p>
            <a:p>
              <a:pPr marL="742950" lvl="1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Требуется осторожность, чтобы случайно не задеть другие даги</a:t>
              </a:r>
              <a:r>
                <a:rPr lang="en-US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;</a:t>
              </a: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</a:p>
            <a:p>
              <a:pPr marL="742950" lvl="1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При уходе разработчика может нарушиться релизный цикл его пайплайна</a:t>
              </a:r>
              <a:r>
                <a:rPr lang="en-US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;</a:t>
              </a:r>
              <a:endParaRPr lang="ru-RU" sz="17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algn="just"/>
              <a:endParaRPr lang="ru-RU" sz="17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ru-RU" sz="1700" b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Git</a:t>
              </a: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. Все даги компании хранятся в одном git репозитории, который обновляется в фоновом режиме через git fetch. </a:t>
              </a:r>
            </a:p>
            <a:p>
              <a:pPr marL="742950" lvl="1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Автоматическое попадание в airflow</a:t>
              </a:r>
              <a:r>
                <a:rPr lang="en-US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;</a:t>
              </a: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</a:p>
            <a:p>
              <a:pPr marL="742950" lvl="1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Релизы и откаты через git commit и git revert</a:t>
              </a:r>
              <a:r>
                <a:rPr lang="en-US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;</a:t>
              </a: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endParaRPr lang="en-US" sz="17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742950" lvl="1" indent="-285750" algn="just"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Необходима жесткая дисциплина в репозитории с дагами, когда им начинают пользоваться большое количество людей</a:t>
              </a:r>
              <a:r>
                <a:rPr lang="en-US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;</a:t>
              </a:r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</a:p>
            <a:p>
              <a:pPr algn="just"/>
              <a:endParaRPr lang="ru-RU" sz="17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5C2BCA-D960-C263-644A-15349D910174}"/>
                </a:ext>
              </a:extLst>
            </p:cNvPr>
            <p:cNvSpPr txBox="1"/>
            <p:nvPr/>
          </p:nvSpPr>
          <p:spPr>
            <a:xfrm>
              <a:off x="530709" y="5014808"/>
              <a:ext cx="10898400" cy="1400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ru-RU" sz="17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Airflow каждые 300 секунд (настраивается в airflow.cfg) сканирует директорию dags и подхватывает любые изменения в ней. Если изменилась структура пайплайна, то она будет применена сразу же. Поэтому при больших изменениях лучше копировать пайплайн целиком, менять название dag (например, добавив суффикс v2), а у старого пайплайна выставить schedule_interval=None. Во время следующей раскатки старые пайплайны нужно будет почистить. </a:t>
              </a:r>
            </a:p>
          </p:txBody>
        </p:sp>
      </p:grpSp>
      <p:sp>
        <p:nvSpPr>
          <p:cNvPr id="2" name="object 20">
            <a:extLst>
              <a:ext uri="{FF2B5EF4-FFF2-40B4-BE49-F238E27FC236}">
                <a16:creationId xmlns:a16="http://schemas.microsoft.com/office/drawing/2014/main" id="{DD01A963-C13D-9526-10B6-6E840EBCAC20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6DEB0201-A9E7-224E-420B-468285209BEE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8D6AB098-6E14-BA4A-4D54-A2FA535407D5}"/>
              </a:ext>
            </a:extLst>
          </p:cNvPr>
          <p:cNvSpPr txBox="1"/>
          <p:nvPr/>
        </p:nvSpPr>
        <p:spPr>
          <a:xfrm>
            <a:off x="11557398" y="6286921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185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E059A59-BD29-2707-F8F7-F43EC8076166}"/>
              </a:ext>
            </a:extLst>
          </p:cNvPr>
          <p:cNvSpPr txBox="1"/>
          <p:nvPr/>
        </p:nvSpPr>
        <p:spPr>
          <a:xfrm>
            <a:off x="529819" y="6255800"/>
            <a:ext cx="10899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Подробнее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2"/>
              </a:rPr>
              <a:t>Working with TaskFlow — Airflow Documentation</a:t>
            </a:r>
            <a:endParaRPr lang="ru-RU" sz="17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C3B5A0-B2D1-6460-BB0B-05A8C0F7E5A0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Python Decorators:</a:t>
            </a: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D1D19F19-050C-F4D0-D3EC-A108D6B69AD2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B8A4D-0EC4-4C9D-2544-F3D5368E1CD0}"/>
              </a:ext>
            </a:extLst>
          </p:cNvPr>
          <p:cNvSpPr txBox="1"/>
          <p:nvPr/>
        </p:nvSpPr>
        <p:spPr>
          <a:xfrm>
            <a:off x="530709" y="1524000"/>
            <a:ext cx="1089929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 в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ython являются объектами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Соответственно, их можно возвращать из другой функции или передавать в качестве аргумента. Также функция в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ython может быть определена и внутри другой функции.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Декораторы –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«обёртки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»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которые дают нам возможность изменить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процесс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выполнения функции, добавив в неё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дополнительную логику декоратора,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не изменяя код самой функции. С помощью декораторов можно значительно упростить написание кода и уменьшить его объём. Такие «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бёртки» можно использовать для множества различных функций.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7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428D4-F757-7BA0-C7A9-17EAC63AEE55}"/>
              </a:ext>
            </a:extLst>
          </p:cNvPr>
          <p:cNvSpPr txBox="1"/>
          <p:nvPr/>
        </p:nvSpPr>
        <p:spPr>
          <a:xfrm>
            <a:off x="530709" y="2971800"/>
            <a:ext cx="10899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Встроенные декораторы в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Airflow:</a:t>
            </a:r>
            <a:endParaRPr lang="ru-RU" sz="17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17" name="Таблица 13">
            <a:extLst>
              <a:ext uri="{FF2B5EF4-FFF2-40B4-BE49-F238E27FC236}">
                <a16:creationId xmlns:a16="http://schemas.microsoft.com/office/drawing/2014/main" id="{3137AF1B-5190-0753-93BB-2C6E6DB44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09291"/>
              </p:ext>
            </p:extLst>
          </p:nvPr>
        </p:nvGraphicFramePr>
        <p:xfrm>
          <a:off x="620369" y="3352800"/>
          <a:ext cx="1060960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721">
                  <a:extLst>
                    <a:ext uri="{9D8B030D-6E8A-4147-A177-3AD203B41FA5}">
                      <a16:colId xmlns:a16="http://schemas.microsoft.com/office/drawing/2014/main" val="1156872169"/>
                    </a:ext>
                  </a:extLst>
                </a:gridCol>
                <a:gridCol w="8365885">
                  <a:extLst>
                    <a:ext uri="{9D8B030D-6E8A-4147-A177-3AD203B41FA5}">
                      <a16:colId xmlns:a16="http://schemas.microsoft.com/office/drawing/2014/main" val="1312691208"/>
                    </a:ext>
                  </a:extLst>
                </a:gridCol>
              </a:tblGrid>
              <a:tr h="292872">
                <a:tc>
                  <a:txBody>
                    <a:bodyPr/>
                    <a:lstStyle/>
                    <a:p>
                      <a:r>
                        <a:rPr lang="ru-RU" sz="1600" b="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Название декоратора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Описание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98097"/>
                  </a:ext>
                </a:extLst>
              </a:tr>
              <a:tr h="23962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@dag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определяет DAG (Directed Acyclic Graph), то есть набор задач и их зависимостей.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668361"/>
                  </a:ext>
                </a:extLst>
              </a:tr>
              <a:tr h="239622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@task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определяет конкретную задачу в DAG.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687302"/>
                  </a:ext>
                </a:extLst>
              </a:tr>
              <a:tr h="24258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@sensor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определяет сенсор, который ожидает определенное состояние системы</a:t>
                      </a:r>
                      <a:r>
                        <a:rPr lang="en-US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</a:t>
                      </a: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для продолжения выполнения DAG.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318416"/>
                  </a:ext>
                </a:extLst>
              </a:tr>
              <a:tr h="239622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@operator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определяет оператор, который выполняет конкретную задачу в DAG.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916496"/>
                  </a:ext>
                </a:extLst>
              </a:tr>
              <a:tr h="239622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@provide_session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предоставляет сессию базы данных в качестве аргумента функции.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225807"/>
                  </a:ext>
                </a:extLst>
              </a:tr>
              <a:tr h="239622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@retry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позволяет повторять выполнение задачи в случае ошибки.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264862"/>
                  </a:ext>
                </a:extLst>
              </a:tr>
              <a:tr h="239622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@task_group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объединяет несколько задач в группу и позволяет управлять ими как единым целым.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91239"/>
                  </a:ext>
                </a:extLst>
              </a:tr>
              <a:tr h="276692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@xcom_push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позволяет передавать данные между задачами в DAG через XCom.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900264"/>
                  </a:ext>
                </a:extLst>
              </a:tr>
            </a:tbl>
          </a:graphicData>
        </a:graphic>
      </p:graphicFrame>
      <p:sp>
        <p:nvSpPr>
          <p:cNvPr id="2" name="object 21">
            <a:extLst>
              <a:ext uri="{FF2B5EF4-FFF2-40B4-BE49-F238E27FC236}">
                <a16:creationId xmlns:a16="http://schemas.microsoft.com/office/drawing/2014/main" id="{2168900A-C713-A7FE-7979-45562186BC5C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8369E9BE-469D-7E4B-B065-8184C37FC849}"/>
              </a:ext>
            </a:extLst>
          </p:cNvPr>
          <p:cNvSpPr txBox="1"/>
          <p:nvPr/>
        </p:nvSpPr>
        <p:spPr>
          <a:xfrm>
            <a:off x="11571096" y="6296131"/>
            <a:ext cx="385699" cy="336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300" b="1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2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2960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C3B5A0-B2D1-6460-BB0B-05A8C0F7E5A0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Python Decorators:</a:t>
            </a: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D1D19F19-050C-F4D0-D3EC-A108D6B69AD2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C59F0-7535-68D7-19FE-FE956D031299}"/>
              </a:ext>
            </a:extLst>
          </p:cNvPr>
          <p:cNvSpPr txBox="1"/>
          <p:nvPr/>
        </p:nvSpPr>
        <p:spPr>
          <a:xfrm>
            <a:off x="530708" y="1524000"/>
            <a:ext cx="10899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«Ручное» создание декоратора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7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1031D7-B545-70C2-E3D5-E0294A81BEDA}"/>
              </a:ext>
            </a:extLst>
          </p:cNvPr>
          <p:cNvSpPr txBox="1"/>
          <p:nvPr/>
        </p:nvSpPr>
        <p:spPr>
          <a:xfrm>
            <a:off x="530708" y="5147846"/>
            <a:ext cx="10899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Синтаксис использования декоратора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7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2EF2AC-58BA-6D50-6C9E-88BEC1088D79}"/>
              </a:ext>
            </a:extLst>
          </p:cNvPr>
          <p:cNvSpPr txBox="1"/>
          <p:nvPr/>
        </p:nvSpPr>
        <p:spPr>
          <a:xfrm>
            <a:off x="8153400" y="3464044"/>
            <a:ext cx="304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Результат выполнения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7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0BA3CC9-63D4-C163-BFB0-C4C931E71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57" y="5605174"/>
            <a:ext cx="3438769" cy="79857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9BA10BD-07AA-5805-5970-875B341E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56" y="1905000"/>
            <a:ext cx="7527443" cy="310362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5C52749-85C4-7B01-C60A-076147A5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949265"/>
            <a:ext cx="3412644" cy="17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34AD53B-3288-5913-2E2D-5EDAD12CE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4685406"/>
            <a:ext cx="3425345" cy="496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24B7016-4CC7-C81D-1F39-B3EA1F5BA2D5}"/>
              </a:ext>
            </a:extLst>
          </p:cNvPr>
          <p:cNvCxnSpPr>
            <a:cxnSpLocks/>
          </p:cNvCxnSpPr>
          <p:nvPr/>
        </p:nvCxnSpPr>
        <p:spPr>
          <a:xfrm>
            <a:off x="3352800" y="405052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C1BFD6D-DE05-F5A3-F844-1A0B78B7C7C9}"/>
              </a:ext>
            </a:extLst>
          </p:cNvPr>
          <p:cNvCxnSpPr>
            <a:cxnSpLocks/>
          </p:cNvCxnSpPr>
          <p:nvPr/>
        </p:nvCxnSpPr>
        <p:spPr>
          <a:xfrm>
            <a:off x="3352800" y="49530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D72E6FA-41E0-FEE4-3125-5FCD03354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6057006"/>
            <a:ext cx="3425345" cy="496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8F8E5CFD-D2D1-4D76-B4FE-EC8F37A46B0B}"/>
              </a:ext>
            </a:extLst>
          </p:cNvPr>
          <p:cNvCxnSpPr>
            <a:cxnSpLocks/>
          </p:cNvCxnSpPr>
          <p:nvPr/>
        </p:nvCxnSpPr>
        <p:spPr>
          <a:xfrm>
            <a:off x="3353889" y="6317334"/>
            <a:ext cx="1269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1">
            <a:extLst>
              <a:ext uri="{FF2B5EF4-FFF2-40B4-BE49-F238E27FC236}">
                <a16:creationId xmlns:a16="http://schemas.microsoft.com/office/drawing/2014/main" id="{A0CE0E96-550B-3B7A-B902-4C02D7124056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0A398E31-BD59-D054-A01F-D38C9B4B4D6B}"/>
              </a:ext>
            </a:extLst>
          </p:cNvPr>
          <p:cNvSpPr txBox="1"/>
          <p:nvPr/>
        </p:nvSpPr>
        <p:spPr>
          <a:xfrm>
            <a:off x="11557398" y="6286921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5552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B23FBCE-9F36-69A9-2B2E-4F550D8EC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373" y="1956947"/>
            <a:ext cx="6721422" cy="45342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C3B5A0-B2D1-6460-BB0B-05A8C0F7E5A0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Python Decorators:</a:t>
            </a: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D1D19F19-050C-F4D0-D3EC-A108D6B69AD2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6946F6-5FAD-1A15-AB09-092C5708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92" y="1914832"/>
            <a:ext cx="4505281" cy="4636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4ECD7-8F5B-F9F1-5B43-D8D2B00B966E}"/>
              </a:ext>
            </a:extLst>
          </p:cNvPr>
          <p:cNvSpPr txBox="1"/>
          <p:nvPr/>
        </p:nvSpPr>
        <p:spPr>
          <a:xfrm>
            <a:off x="530708" y="1524000"/>
            <a:ext cx="10969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Усложнённый пример использования декораторов в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r>
              <a:rPr lang="ru-RU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(считывание файла с файлового сервера, обработка датафрейма, запись в таблицу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Greenplum):</a:t>
            </a:r>
            <a:endParaRPr lang="ru-RU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DA5C78FB-2F4B-82AA-D09F-809B9754655B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DEF10FF7-B326-BA80-90DE-A1153DEEE418}"/>
              </a:ext>
            </a:extLst>
          </p:cNvPr>
          <p:cNvSpPr txBox="1"/>
          <p:nvPr/>
        </p:nvSpPr>
        <p:spPr>
          <a:xfrm>
            <a:off x="11557398" y="6286921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486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B23FBCE-9F36-69A9-2B2E-4F550D8EC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373" y="1956947"/>
            <a:ext cx="6721422" cy="45342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C3B5A0-B2D1-6460-BB0B-05A8C0F7E5A0}"/>
              </a:ext>
            </a:extLst>
          </p:cNvPr>
          <p:cNvSpPr/>
          <p:nvPr/>
        </p:nvSpPr>
        <p:spPr>
          <a:xfrm>
            <a:off x="530709" y="1143000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Python Decorators:</a:t>
            </a: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D1D19F19-050C-F4D0-D3EC-A108D6B69AD2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C59F0-7535-68D7-19FE-FE956D031299}"/>
              </a:ext>
            </a:extLst>
          </p:cNvPr>
          <p:cNvSpPr txBox="1"/>
          <p:nvPr/>
        </p:nvSpPr>
        <p:spPr>
          <a:xfrm>
            <a:off x="530708" y="1524000"/>
            <a:ext cx="10969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Усложнённый пример использования декораторов в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Airflow DAG</a:t>
            </a:r>
            <a:r>
              <a:rPr lang="ru-RU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(считывание файла с файлового сервера, обработка датафрейма, запись в таблицу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Greenplum):</a:t>
            </a:r>
            <a:endParaRPr lang="ru-RU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6946F6-5FAD-1A15-AB09-092C5708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92" y="1914832"/>
            <a:ext cx="4505281" cy="46367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61DA3B-770C-0E2B-8264-7A42F14E8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87" y="1941871"/>
            <a:ext cx="4762913" cy="4130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ABD144E-119E-5C36-EE7B-5CB04A1CB8DF}"/>
              </a:ext>
            </a:extLst>
          </p:cNvPr>
          <p:cNvSpPr/>
          <p:nvPr/>
        </p:nvSpPr>
        <p:spPr>
          <a:xfrm>
            <a:off x="8305800" y="1964739"/>
            <a:ext cx="3586571" cy="283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425EE02B-C88A-45C6-982B-2878AD2C4BAD}"/>
              </a:ext>
            </a:extLst>
          </p:cNvPr>
          <p:cNvGrpSpPr/>
          <p:nvPr/>
        </p:nvGrpSpPr>
        <p:grpSpPr>
          <a:xfrm>
            <a:off x="9044837" y="2316263"/>
            <a:ext cx="2108496" cy="2344295"/>
            <a:chOff x="4233019" y="2354518"/>
            <a:chExt cx="3180583" cy="3311403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A1390B0E-BB93-F8D0-347B-6E4E688F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7176" y="2354518"/>
              <a:ext cx="1352269" cy="543037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4E3E6A90-55D0-5070-9E2F-C35BB212F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7176" y="3042062"/>
              <a:ext cx="1352269" cy="1098000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CE03160E-10B8-398B-0832-99F659D7E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3019" y="4292061"/>
              <a:ext cx="3180583" cy="137386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28BD7DA-95BA-E1A7-EFA8-473882B8A042}"/>
              </a:ext>
            </a:extLst>
          </p:cNvPr>
          <p:cNvSpPr txBox="1"/>
          <p:nvPr/>
        </p:nvSpPr>
        <p:spPr>
          <a:xfrm>
            <a:off x="8915986" y="2000948"/>
            <a:ext cx="2643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Графическое представление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DAG:</a:t>
            </a:r>
            <a:endParaRPr lang="ru-RU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C48E076F-D1B1-633A-FF1F-572B201A0B38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988BFE88-EC98-39FE-93CF-4FE0AD2036AB}"/>
              </a:ext>
            </a:extLst>
          </p:cNvPr>
          <p:cNvSpPr txBox="1"/>
          <p:nvPr/>
        </p:nvSpPr>
        <p:spPr>
          <a:xfrm>
            <a:off x="11557398" y="6286921"/>
            <a:ext cx="5276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03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9842500" cy="893444"/>
            <a:chOff x="0" y="0"/>
            <a:chExt cx="9842500" cy="893444"/>
          </a:xfrm>
          <a:solidFill>
            <a:srgbClr val="2964FF"/>
          </a:solidFill>
        </p:grpSpPr>
        <p:sp>
          <p:nvSpPr>
            <p:cNvPr id="4" name="object 4"/>
            <p:cNvSpPr/>
            <p:nvPr/>
          </p:nvSpPr>
          <p:spPr>
            <a:xfrm>
              <a:off x="0" y="0"/>
              <a:ext cx="5020310" cy="152400"/>
            </a:xfrm>
            <a:custGeom>
              <a:avLst/>
              <a:gdLst/>
              <a:ahLst/>
              <a:cxnLst/>
              <a:rect l="l" t="t" r="r" b="b"/>
              <a:pathLst>
                <a:path w="5020310" h="152400">
                  <a:moveTo>
                    <a:pt x="0" y="152400"/>
                  </a:moveTo>
                  <a:lnTo>
                    <a:pt x="5020056" y="152400"/>
                  </a:lnTo>
                  <a:lnTo>
                    <a:pt x="5020056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2400"/>
              <a:ext cx="9842500" cy="741045"/>
            </a:xfrm>
            <a:custGeom>
              <a:avLst/>
              <a:gdLst/>
              <a:ahLst/>
              <a:cxnLst/>
              <a:rect l="l" t="t" r="r" b="b"/>
              <a:pathLst>
                <a:path w="9842500" h="741044">
                  <a:moveTo>
                    <a:pt x="9841992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9841992" y="740663"/>
                  </a:lnTo>
                  <a:lnTo>
                    <a:pt x="984199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48408-AA5B-26B3-8147-E36BA0112383}"/>
              </a:ext>
            </a:extLst>
          </p:cNvPr>
          <p:cNvSpPr txBox="1"/>
          <p:nvPr/>
        </p:nvSpPr>
        <p:spPr>
          <a:xfrm>
            <a:off x="492124" y="1116329"/>
            <a:ext cx="10741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500"/>
              </a:spcBef>
              <a:buClr>
                <a:srgbClr val="2965FF"/>
              </a:buClr>
            </a:pPr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Оркестратор процессов обработки больших данных (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ETL/ELT </a:t>
            </a:r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инструмент)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- 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</a:rPr>
              <a:t>это инструмент, который позволяет разрабатывать, планировать, осуществлять мониторинг сложных рабочих процессов, управлять потоками данных из разнообразных источников в режиме реального времени с использованием графического интерфейса.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713272-9512-A882-00B7-38B32E8E9442}"/>
              </a:ext>
            </a:extLst>
          </p:cNvPr>
          <p:cNvSpPr/>
          <p:nvPr/>
        </p:nvSpPr>
        <p:spPr>
          <a:xfrm>
            <a:off x="500262" y="2202761"/>
            <a:ext cx="9301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Требования к оркестраторам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80D80C6-6A0A-A6CE-BE5C-6B2EE319E145}"/>
              </a:ext>
            </a:extLst>
          </p:cNvPr>
          <p:cNvSpPr txBox="1">
            <a:spLocks/>
          </p:cNvSpPr>
          <p:nvPr/>
        </p:nvSpPr>
        <p:spPr>
          <a:xfrm>
            <a:off x="613049" y="315422"/>
            <a:ext cx="52470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kern="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Оркестраторы загрузок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4740491-25FD-5DE5-9962-809B96E55D71}"/>
              </a:ext>
            </a:extLst>
          </p:cNvPr>
          <p:cNvGrpSpPr/>
          <p:nvPr/>
        </p:nvGrpSpPr>
        <p:grpSpPr>
          <a:xfrm>
            <a:off x="392646" y="2673968"/>
            <a:ext cx="11131979" cy="3472278"/>
            <a:chOff x="273344" y="2967108"/>
            <a:chExt cx="11131979" cy="3472278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6212094C-C09D-8812-9707-9202E685C1E5}"/>
                </a:ext>
              </a:extLst>
            </p:cNvPr>
            <p:cNvGrpSpPr/>
            <p:nvPr/>
          </p:nvGrpSpPr>
          <p:grpSpPr>
            <a:xfrm>
              <a:off x="273344" y="4447200"/>
              <a:ext cx="11131979" cy="1992186"/>
              <a:chOff x="98265" y="4486831"/>
              <a:chExt cx="11131979" cy="1992186"/>
            </a:xfrm>
          </p:grpSpPr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548B2F1-FA1C-84AC-4BAF-1CDDCB7038AF}"/>
                  </a:ext>
                </a:extLst>
              </p:cNvPr>
              <p:cNvSpPr/>
              <p:nvPr/>
            </p:nvSpPr>
            <p:spPr>
              <a:xfrm>
                <a:off x="2052785" y="5951974"/>
                <a:ext cx="17525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i="1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прозрачные связи внутри пайплайна</a:t>
                </a:r>
                <a:endParaRPr lang="en-US" sz="1400" i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BF2C291F-E5CB-3D22-0167-FB18938ED3AB}"/>
                  </a:ext>
                </a:extLst>
              </p:cNvPr>
              <p:cNvSpPr/>
              <p:nvPr/>
            </p:nvSpPr>
            <p:spPr>
              <a:xfrm>
                <a:off x="98265" y="4612051"/>
                <a:ext cx="184557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i="1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автоматический перезапуск упавших задач</a:t>
                </a:r>
                <a:endParaRPr lang="en-US" sz="1400" i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8F38A95D-FE01-8BF9-AEC4-2D93A2486A97}"/>
                  </a:ext>
                </a:extLst>
              </p:cNvPr>
              <p:cNvSpPr/>
              <p:nvPr/>
            </p:nvSpPr>
            <p:spPr>
              <a:xfrm>
                <a:off x="3803206" y="4702275"/>
                <a:ext cx="17591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i="1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мониторинг выполнения</a:t>
                </a:r>
                <a:endParaRPr lang="en-US" sz="1400" i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4D26765D-95C4-B18B-9BD8-9B079DEACC43}"/>
                  </a:ext>
                </a:extLst>
              </p:cNvPr>
              <p:cNvSpPr/>
              <p:nvPr/>
            </p:nvSpPr>
            <p:spPr>
              <a:xfrm>
                <a:off x="5708364" y="5740353"/>
                <a:ext cx="158501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i="1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удобный и наглядный интерфейс</a:t>
                </a:r>
                <a:endParaRPr lang="en-US" sz="1400" i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B5722458-C0F5-BD8E-38A0-C21D284A2235}"/>
                  </a:ext>
                </a:extLst>
              </p:cNvPr>
              <p:cNvSpPr/>
              <p:nvPr/>
            </p:nvSpPr>
            <p:spPr>
              <a:xfrm>
                <a:off x="7620533" y="4486831"/>
                <a:ext cx="163378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i="1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высокая доступность и масштабируемость</a:t>
                </a:r>
                <a:endParaRPr lang="en-US" sz="1400" i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86390F65-9213-CAC2-E30D-DC150991F99A}"/>
                  </a:ext>
                </a:extLst>
              </p:cNvPr>
              <p:cNvSpPr/>
              <p:nvPr/>
            </p:nvSpPr>
            <p:spPr>
              <a:xfrm>
                <a:off x="9471099" y="6045067"/>
                <a:ext cx="175914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400" i="1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агрегация логов</a:t>
                </a:r>
                <a:endParaRPr lang="en-US" sz="1400" i="1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2E04B66F-30AD-BB27-6647-2F1DBC52D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81" y="3089890"/>
              <a:ext cx="1538707" cy="145607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86C92E2F-3011-DC70-6485-716EEBF92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89217" y="4572134"/>
              <a:ext cx="1506096" cy="1430214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1212D41E-322F-EA6A-2E3D-EA5A25E4B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28502" y="2967108"/>
              <a:ext cx="1568003" cy="149865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58698AE5-A252-C42E-4BD7-F2837F5D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41827" y="4256308"/>
              <a:ext cx="1492468" cy="1430214"/>
            </a:xfrm>
            <a:prstGeom prst="rect">
              <a:avLst/>
            </a:prstGeom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C6938718-CCF6-41DD-56B0-6E4616106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3927" y="3147829"/>
              <a:ext cx="1759145" cy="1492263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10A6EFA1-9DA5-7C5A-F75E-514DADA0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22435" y="4480715"/>
              <a:ext cx="1424531" cy="142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6111" y="4809744"/>
            <a:ext cx="3376295" cy="0"/>
          </a:xfrm>
          <a:custGeom>
            <a:avLst/>
            <a:gdLst/>
            <a:ahLst/>
            <a:cxnLst/>
            <a:rect l="l" t="t" r="r" b="b"/>
            <a:pathLst>
              <a:path w="3376295">
                <a:moveTo>
                  <a:pt x="0" y="0"/>
                </a:moveTo>
                <a:lnTo>
                  <a:pt x="3375914" y="0"/>
                </a:lnTo>
              </a:path>
            </a:pathLst>
          </a:custGeom>
          <a:ln w="19050">
            <a:solidFill>
              <a:srgbClr val="C4C4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69847"/>
            <a:ext cx="5727700" cy="993775"/>
          </a:xfrm>
          <a:custGeom>
            <a:avLst/>
            <a:gdLst/>
            <a:ahLst/>
            <a:cxnLst/>
            <a:rect l="l" t="t" r="r" b="b"/>
            <a:pathLst>
              <a:path w="5727700" h="993775">
                <a:moveTo>
                  <a:pt x="5727192" y="0"/>
                </a:moveTo>
                <a:lnTo>
                  <a:pt x="0" y="0"/>
                </a:lnTo>
                <a:lnTo>
                  <a:pt x="0" y="993648"/>
                </a:lnTo>
                <a:lnTo>
                  <a:pt x="5727192" y="993648"/>
                </a:lnTo>
                <a:lnTo>
                  <a:pt x="5727192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47612" y="4999482"/>
            <a:ext cx="3858387" cy="12695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u="heavy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2"/>
              </a:rPr>
              <a:t>https://sapiens.solutions </a:t>
            </a:r>
            <a:endParaRPr lang="en-US" sz="2000" u="heavy" spc="-4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735" dirty="0">
                <a:solidFill>
                  <a:srgbClr val="0462C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3"/>
              </a:rPr>
              <a:t>info@sapiens.solutions</a:t>
            </a:r>
            <a:endParaRPr lang="en-US" sz="2000" u="heavy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2700">
              <a:lnSpc>
                <a:spcPct val="100000"/>
              </a:lnSpc>
            </a:pPr>
            <a:r>
              <a:rPr sz="2000" spc="-53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+</a:t>
            </a:r>
            <a:r>
              <a:rPr lang="en-US" sz="2000" spc="-53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</a:t>
            </a:r>
            <a:r>
              <a:rPr lang="en-US" sz="200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7 </a:t>
            </a:r>
            <a:r>
              <a:rPr sz="200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49</a:t>
            </a:r>
            <a:r>
              <a:rPr sz="2000" spc="-5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sz="2000" spc="-145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sz="200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21</a:t>
            </a:r>
            <a:r>
              <a:rPr sz="2000" spc="-5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sz="2000" spc="-145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sz="200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175</a:t>
            </a:r>
            <a:r>
              <a:rPr sz="2000" spc="-5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7</a:t>
            </a:r>
            <a:endParaRPr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99843-90C2-D0D5-3A7A-8D1E3D463B8D}"/>
              </a:ext>
            </a:extLst>
          </p:cNvPr>
          <p:cNvSpPr txBox="1"/>
          <p:nvPr/>
        </p:nvSpPr>
        <p:spPr>
          <a:xfrm>
            <a:off x="381000" y="1151235"/>
            <a:ext cx="51149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ЭКСПЕРТЫ В ОБЛАСТИ АНАЛИТИЧЕСКИХ РЕШЕНИЙ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9842500" cy="893444"/>
            <a:chOff x="0" y="0"/>
            <a:chExt cx="9842500" cy="893444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020310" cy="152400"/>
            </a:xfrm>
            <a:custGeom>
              <a:avLst/>
              <a:gdLst/>
              <a:ahLst/>
              <a:cxnLst/>
              <a:rect l="l" t="t" r="r" b="b"/>
              <a:pathLst>
                <a:path w="5020310" h="152400">
                  <a:moveTo>
                    <a:pt x="0" y="152400"/>
                  </a:moveTo>
                  <a:lnTo>
                    <a:pt x="5020056" y="152400"/>
                  </a:lnTo>
                  <a:lnTo>
                    <a:pt x="5020056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2400"/>
              <a:ext cx="9842500" cy="741045"/>
            </a:xfrm>
            <a:custGeom>
              <a:avLst/>
              <a:gdLst/>
              <a:ahLst/>
              <a:cxnLst/>
              <a:rect l="l" t="t" r="r" b="b"/>
              <a:pathLst>
                <a:path w="9842500" h="741044">
                  <a:moveTo>
                    <a:pt x="9841992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9841992" y="740663"/>
                  </a:lnTo>
                  <a:lnTo>
                    <a:pt x="9841992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713272-9512-A882-00B7-38B32E8E9442}"/>
              </a:ext>
            </a:extLst>
          </p:cNvPr>
          <p:cNvSpPr/>
          <p:nvPr/>
        </p:nvSpPr>
        <p:spPr>
          <a:xfrm>
            <a:off x="504143" y="1050801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Какие задачи решает оркестратор?</a:t>
            </a: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E626C4E7-8AE8-2CF1-79C7-9044E5904359}"/>
              </a:ext>
            </a:extLst>
          </p:cNvPr>
          <p:cNvGrpSpPr/>
          <p:nvPr/>
        </p:nvGrpSpPr>
        <p:grpSpPr>
          <a:xfrm>
            <a:off x="620368" y="1462300"/>
            <a:ext cx="11562488" cy="918129"/>
            <a:chOff x="629512" y="1369819"/>
            <a:chExt cx="11562488" cy="918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B29B32-E5DD-1A30-AFD3-DBBF715468AF}"/>
                </a:ext>
              </a:extLst>
            </p:cNvPr>
            <p:cNvSpPr txBox="1"/>
            <p:nvPr/>
          </p:nvSpPr>
          <p:spPr>
            <a:xfrm>
              <a:off x="629512" y="1369819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01</a:t>
              </a: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FC8159D7-7A2C-8909-CBA8-551D8044C8D3}"/>
                </a:ext>
              </a:extLst>
            </p:cNvPr>
            <p:cNvGrpSpPr/>
            <p:nvPr/>
          </p:nvGrpSpPr>
          <p:grpSpPr>
            <a:xfrm>
              <a:off x="1556412" y="1419984"/>
              <a:ext cx="10635588" cy="867964"/>
              <a:chOff x="1450967" y="1680746"/>
              <a:chExt cx="10635588" cy="86796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CFCD0F-7C23-28AE-AEA9-C119F4B6E51C}"/>
                  </a:ext>
                </a:extLst>
              </p:cNvPr>
              <p:cNvSpPr txBox="1"/>
              <p:nvPr/>
            </p:nvSpPr>
            <p:spPr>
              <a:xfrm>
                <a:off x="1452590" y="1680746"/>
                <a:ext cx="1063396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Планирование задач. </a:t>
                </a:r>
                <a:b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</a:b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10A140-C401-6B2F-7315-36CA22ECCBF3}"/>
                  </a:ext>
                </a:extLst>
              </p:cNvPr>
              <p:cNvSpPr txBox="1"/>
              <p:nvPr/>
            </p:nvSpPr>
            <p:spPr>
              <a:xfrm>
                <a:off x="1450967" y="1963935"/>
                <a:ext cx="957418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Основная функция, позволяющая избавиться от ручного запуска рутинных задач по расчёту витрин, загрузке данных, резервному копированию и т. д.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</p:grpSp>
      <p:sp>
        <p:nvSpPr>
          <p:cNvPr id="25" name="object 2">
            <a:extLst>
              <a:ext uri="{FF2B5EF4-FFF2-40B4-BE49-F238E27FC236}">
                <a16:creationId xmlns:a16="http://schemas.microsoft.com/office/drawing/2014/main" id="{4997228E-802A-ECC6-142C-B543BC202DBF}"/>
              </a:ext>
            </a:extLst>
          </p:cNvPr>
          <p:cNvSpPr txBox="1">
            <a:spLocks/>
          </p:cNvSpPr>
          <p:nvPr/>
        </p:nvSpPr>
        <p:spPr>
          <a:xfrm>
            <a:off x="613049" y="315422"/>
            <a:ext cx="52470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kern="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Оркестраторы загрузок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86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9842500" cy="893444"/>
            <a:chOff x="0" y="0"/>
            <a:chExt cx="9842500" cy="893444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020310" cy="152400"/>
            </a:xfrm>
            <a:custGeom>
              <a:avLst/>
              <a:gdLst/>
              <a:ahLst/>
              <a:cxnLst/>
              <a:rect l="l" t="t" r="r" b="b"/>
              <a:pathLst>
                <a:path w="5020310" h="152400">
                  <a:moveTo>
                    <a:pt x="0" y="152400"/>
                  </a:moveTo>
                  <a:lnTo>
                    <a:pt x="5020056" y="152400"/>
                  </a:lnTo>
                  <a:lnTo>
                    <a:pt x="5020056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2400"/>
              <a:ext cx="9842500" cy="741045"/>
            </a:xfrm>
            <a:custGeom>
              <a:avLst/>
              <a:gdLst/>
              <a:ahLst/>
              <a:cxnLst/>
              <a:rect l="l" t="t" r="r" b="b"/>
              <a:pathLst>
                <a:path w="9842500" h="741044">
                  <a:moveTo>
                    <a:pt x="9841992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9841992" y="740663"/>
                  </a:lnTo>
                  <a:lnTo>
                    <a:pt x="9841992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713272-9512-A882-00B7-38B32E8E9442}"/>
              </a:ext>
            </a:extLst>
          </p:cNvPr>
          <p:cNvSpPr/>
          <p:nvPr/>
        </p:nvSpPr>
        <p:spPr>
          <a:xfrm>
            <a:off x="504143" y="1050801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Какие задачи решает оркестратор?</a:t>
            </a: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E626C4E7-8AE8-2CF1-79C7-9044E5904359}"/>
              </a:ext>
            </a:extLst>
          </p:cNvPr>
          <p:cNvGrpSpPr/>
          <p:nvPr/>
        </p:nvGrpSpPr>
        <p:grpSpPr>
          <a:xfrm>
            <a:off x="620368" y="1462300"/>
            <a:ext cx="11562488" cy="1864282"/>
            <a:chOff x="629512" y="1369819"/>
            <a:chExt cx="11562488" cy="186428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B29B32-E5DD-1A30-AFD3-DBBF715468AF}"/>
                </a:ext>
              </a:extLst>
            </p:cNvPr>
            <p:cNvSpPr txBox="1"/>
            <p:nvPr/>
          </p:nvSpPr>
          <p:spPr>
            <a:xfrm>
              <a:off x="629512" y="1369819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934739-B17F-50F9-7162-4CEA913BBBC7}"/>
                </a:ext>
              </a:extLst>
            </p:cNvPr>
            <p:cNvSpPr txBox="1"/>
            <p:nvPr/>
          </p:nvSpPr>
          <p:spPr>
            <a:xfrm>
              <a:off x="629512" y="2304012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02</a:t>
              </a: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FC8159D7-7A2C-8909-CBA8-551D8044C8D3}"/>
                </a:ext>
              </a:extLst>
            </p:cNvPr>
            <p:cNvGrpSpPr/>
            <p:nvPr/>
          </p:nvGrpSpPr>
          <p:grpSpPr>
            <a:xfrm>
              <a:off x="1556412" y="1419984"/>
              <a:ext cx="10635588" cy="867964"/>
              <a:chOff x="1450967" y="1680746"/>
              <a:chExt cx="10635588" cy="86796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CFCD0F-7C23-28AE-AEA9-C119F4B6E51C}"/>
                  </a:ext>
                </a:extLst>
              </p:cNvPr>
              <p:cNvSpPr txBox="1"/>
              <p:nvPr/>
            </p:nvSpPr>
            <p:spPr>
              <a:xfrm>
                <a:off x="1452590" y="1680746"/>
                <a:ext cx="1063396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Планирование задач. </a:t>
                </a:r>
                <a:b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</a:b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10A140-C401-6B2F-7315-36CA22ECCBF3}"/>
                  </a:ext>
                </a:extLst>
              </p:cNvPr>
              <p:cNvSpPr txBox="1"/>
              <p:nvPr/>
            </p:nvSpPr>
            <p:spPr>
              <a:xfrm>
                <a:off x="1450967" y="1963935"/>
                <a:ext cx="957418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Основная функция, позволяющая избавиться от ручного запуска рутинных задач по расчёту витрин, загрузке данных, резервному копированию и т. д.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9B22FDB8-C23A-0B2C-760A-E3AC155315DC}"/>
                </a:ext>
              </a:extLst>
            </p:cNvPr>
            <p:cNvGrpSpPr/>
            <p:nvPr/>
          </p:nvGrpSpPr>
          <p:grpSpPr>
            <a:xfrm>
              <a:off x="1558034" y="2365465"/>
              <a:ext cx="10633966" cy="868636"/>
              <a:chOff x="1452589" y="1729481"/>
              <a:chExt cx="10633966" cy="86863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BB74D6-2E85-73DC-8931-455DCA14F650}"/>
                  </a:ext>
                </a:extLst>
              </p:cNvPr>
              <p:cNvSpPr txBox="1"/>
              <p:nvPr/>
            </p:nvSpPr>
            <p:spPr>
              <a:xfrm>
                <a:off x="1452590" y="1729481"/>
                <a:ext cx="106339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Управление зависимостями.</a:t>
                </a: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B7D456-745A-3342-F5A7-5F289316B23A}"/>
                  </a:ext>
                </a:extLst>
              </p:cNvPr>
              <p:cNvSpPr txBox="1"/>
              <p:nvPr/>
            </p:nvSpPr>
            <p:spPr>
              <a:xfrm>
                <a:off x="1452589" y="2013342"/>
                <a:ext cx="957418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Часто задачу нужно запустить не только в определённый промежуток времени, но и с учётом статуса других задач. Например, расчёт витрины данных нужно запустить только после загрузки сырых данных на кластер.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</p:grpSp>
      <p:sp>
        <p:nvSpPr>
          <p:cNvPr id="25" name="object 2">
            <a:extLst>
              <a:ext uri="{FF2B5EF4-FFF2-40B4-BE49-F238E27FC236}">
                <a16:creationId xmlns:a16="http://schemas.microsoft.com/office/drawing/2014/main" id="{D70449DF-A94D-233A-B2C9-1A31BEAE2DC8}"/>
              </a:ext>
            </a:extLst>
          </p:cNvPr>
          <p:cNvSpPr txBox="1">
            <a:spLocks/>
          </p:cNvSpPr>
          <p:nvPr/>
        </p:nvSpPr>
        <p:spPr>
          <a:xfrm>
            <a:off x="613049" y="315422"/>
            <a:ext cx="52470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kern="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Оркестраторы загрузок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0433047-BE51-C5B9-B978-AE4FCCC67A08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49C10268-7C73-51B3-F4C5-27268F2B783B}"/>
              </a:ext>
            </a:extLst>
          </p:cNvPr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032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9842500" cy="893444"/>
            <a:chOff x="0" y="0"/>
            <a:chExt cx="9842500" cy="893444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020310" cy="152400"/>
            </a:xfrm>
            <a:custGeom>
              <a:avLst/>
              <a:gdLst/>
              <a:ahLst/>
              <a:cxnLst/>
              <a:rect l="l" t="t" r="r" b="b"/>
              <a:pathLst>
                <a:path w="5020310" h="152400">
                  <a:moveTo>
                    <a:pt x="0" y="152400"/>
                  </a:moveTo>
                  <a:lnTo>
                    <a:pt x="5020056" y="152400"/>
                  </a:lnTo>
                  <a:lnTo>
                    <a:pt x="5020056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2400"/>
              <a:ext cx="9842500" cy="741045"/>
            </a:xfrm>
            <a:custGeom>
              <a:avLst/>
              <a:gdLst/>
              <a:ahLst/>
              <a:cxnLst/>
              <a:rect l="l" t="t" r="r" b="b"/>
              <a:pathLst>
                <a:path w="9842500" h="741044">
                  <a:moveTo>
                    <a:pt x="9841992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9841992" y="740663"/>
                  </a:lnTo>
                  <a:lnTo>
                    <a:pt x="9841992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713272-9512-A882-00B7-38B32E8E9442}"/>
              </a:ext>
            </a:extLst>
          </p:cNvPr>
          <p:cNvSpPr/>
          <p:nvPr/>
        </p:nvSpPr>
        <p:spPr>
          <a:xfrm>
            <a:off x="504143" y="1050801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Какие задачи решает оркестратор?</a:t>
            </a: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E626C4E7-8AE8-2CF1-79C7-9044E5904359}"/>
              </a:ext>
            </a:extLst>
          </p:cNvPr>
          <p:cNvGrpSpPr/>
          <p:nvPr/>
        </p:nvGrpSpPr>
        <p:grpSpPr>
          <a:xfrm>
            <a:off x="620368" y="1462300"/>
            <a:ext cx="11562488" cy="2801371"/>
            <a:chOff x="629512" y="1369819"/>
            <a:chExt cx="11562488" cy="280137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B29B32-E5DD-1A30-AFD3-DBBF715468AF}"/>
                </a:ext>
              </a:extLst>
            </p:cNvPr>
            <p:cNvSpPr txBox="1"/>
            <p:nvPr/>
          </p:nvSpPr>
          <p:spPr>
            <a:xfrm>
              <a:off x="629512" y="1369819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8ADD1C-331E-337F-1F76-EBF454EF6CC9}"/>
                </a:ext>
              </a:extLst>
            </p:cNvPr>
            <p:cNvSpPr txBox="1"/>
            <p:nvPr/>
          </p:nvSpPr>
          <p:spPr>
            <a:xfrm>
              <a:off x="629512" y="3241497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934739-B17F-50F9-7162-4CEA913BBBC7}"/>
                </a:ext>
              </a:extLst>
            </p:cNvPr>
            <p:cNvSpPr txBox="1"/>
            <p:nvPr/>
          </p:nvSpPr>
          <p:spPr>
            <a:xfrm>
              <a:off x="629512" y="2304012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02</a:t>
              </a: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FC8159D7-7A2C-8909-CBA8-551D8044C8D3}"/>
                </a:ext>
              </a:extLst>
            </p:cNvPr>
            <p:cNvGrpSpPr/>
            <p:nvPr/>
          </p:nvGrpSpPr>
          <p:grpSpPr>
            <a:xfrm>
              <a:off x="1556412" y="1419984"/>
              <a:ext cx="10635588" cy="867964"/>
              <a:chOff x="1450967" y="1680746"/>
              <a:chExt cx="10635588" cy="86796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CFCD0F-7C23-28AE-AEA9-C119F4B6E51C}"/>
                  </a:ext>
                </a:extLst>
              </p:cNvPr>
              <p:cNvSpPr txBox="1"/>
              <p:nvPr/>
            </p:nvSpPr>
            <p:spPr>
              <a:xfrm>
                <a:off x="1452590" y="1680746"/>
                <a:ext cx="1063396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Планирование задач. </a:t>
                </a:r>
                <a:b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</a:b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10A140-C401-6B2F-7315-36CA22ECCBF3}"/>
                  </a:ext>
                </a:extLst>
              </p:cNvPr>
              <p:cNvSpPr txBox="1"/>
              <p:nvPr/>
            </p:nvSpPr>
            <p:spPr>
              <a:xfrm>
                <a:off x="1450967" y="1963935"/>
                <a:ext cx="957418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Основная функция, позволяющая избавиться от ручного запуска рутинных задач по расчёту витрин, загрузке данных, резервному копированию и т. д.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9B22FDB8-C23A-0B2C-760A-E3AC155315DC}"/>
                </a:ext>
              </a:extLst>
            </p:cNvPr>
            <p:cNvGrpSpPr/>
            <p:nvPr/>
          </p:nvGrpSpPr>
          <p:grpSpPr>
            <a:xfrm>
              <a:off x="1558034" y="2365465"/>
              <a:ext cx="10633966" cy="868636"/>
              <a:chOff x="1452589" y="1729481"/>
              <a:chExt cx="10633966" cy="86863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BB74D6-2E85-73DC-8931-455DCA14F650}"/>
                  </a:ext>
                </a:extLst>
              </p:cNvPr>
              <p:cNvSpPr txBox="1"/>
              <p:nvPr/>
            </p:nvSpPr>
            <p:spPr>
              <a:xfrm>
                <a:off x="1452590" y="1729481"/>
                <a:ext cx="106339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Управление зависимостями.</a:t>
                </a: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B7D456-745A-3342-F5A7-5F289316B23A}"/>
                  </a:ext>
                </a:extLst>
              </p:cNvPr>
              <p:cNvSpPr txBox="1"/>
              <p:nvPr/>
            </p:nvSpPr>
            <p:spPr>
              <a:xfrm>
                <a:off x="1452589" y="2013342"/>
                <a:ext cx="957418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Часто задачу нужно запустить не только в определённый промежуток времени, но и с учётом статуса других задач. Например, расчёт витрины данных нужно запустить только после загрузки сырых данных на кластер.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3EC73CA1-C4ED-8B73-3CD8-B842E8756BDE}"/>
                </a:ext>
              </a:extLst>
            </p:cNvPr>
            <p:cNvGrpSpPr/>
            <p:nvPr/>
          </p:nvGrpSpPr>
          <p:grpSpPr>
            <a:xfrm>
              <a:off x="1558034" y="3302554"/>
              <a:ext cx="10633966" cy="868636"/>
              <a:chOff x="1452589" y="1729481"/>
              <a:chExt cx="10633966" cy="868636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A8FD9D5-02AB-556D-CBC2-E9580C193A47}"/>
                  </a:ext>
                </a:extLst>
              </p:cNvPr>
              <p:cNvSpPr txBox="1"/>
              <p:nvPr/>
            </p:nvSpPr>
            <p:spPr>
              <a:xfrm>
                <a:off x="1452590" y="1729481"/>
                <a:ext cx="106339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Репроцессинг.</a:t>
                </a: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0779B75-216A-A44F-DA38-9F37BF21767D}"/>
                  </a:ext>
                </a:extLst>
              </p:cNvPr>
              <p:cNvSpPr txBox="1"/>
              <p:nvPr/>
            </p:nvSpPr>
            <p:spPr>
              <a:xfrm>
                <a:off x="1452589" y="2013342"/>
                <a:ext cx="961361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Если задача требует перезапуска, то перезапуска требуют и задачи, зависящие от неё. Кроме того, перезапуск может быть необходим за несколько временных периодов. 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</p:grpSp>
      <p:sp>
        <p:nvSpPr>
          <p:cNvPr id="25" name="object 2">
            <a:extLst>
              <a:ext uri="{FF2B5EF4-FFF2-40B4-BE49-F238E27FC236}">
                <a16:creationId xmlns:a16="http://schemas.microsoft.com/office/drawing/2014/main" id="{45F0C637-66B7-439B-87CC-6D1BBCBC89AE}"/>
              </a:ext>
            </a:extLst>
          </p:cNvPr>
          <p:cNvSpPr txBox="1">
            <a:spLocks/>
          </p:cNvSpPr>
          <p:nvPr/>
        </p:nvSpPr>
        <p:spPr>
          <a:xfrm>
            <a:off x="613049" y="315422"/>
            <a:ext cx="52470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kern="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Оркестраторы загрузок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2172B779-2A10-01CF-E87B-FB505978E481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2FB78733-B39F-D154-8F3F-89EC5B1FEC2A}"/>
              </a:ext>
            </a:extLst>
          </p:cNvPr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7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9842500" cy="893444"/>
            <a:chOff x="0" y="0"/>
            <a:chExt cx="9842500" cy="893444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020310" cy="152400"/>
            </a:xfrm>
            <a:custGeom>
              <a:avLst/>
              <a:gdLst/>
              <a:ahLst/>
              <a:cxnLst/>
              <a:rect l="l" t="t" r="r" b="b"/>
              <a:pathLst>
                <a:path w="5020310" h="152400">
                  <a:moveTo>
                    <a:pt x="0" y="152400"/>
                  </a:moveTo>
                  <a:lnTo>
                    <a:pt x="5020056" y="152400"/>
                  </a:lnTo>
                  <a:lnTo>
                    <a:pt x="5020056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2400"/>
              <a:ext cx="9842500" cy="741045"/>
            </a:xfrm>
            <a:custGeom>
              <a:avLst/>
              <a:gdLst/>
              <a:ahLst/>
              <a:cxnLst/>
              <a:rect l="l" t="t" r="r" b="b"/>
              <a:pathLst>
                <a:path w="9842500" h="741044">
                  <a:moveTo>
                    <a:pt x="9841992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9841992" y="740663"/>
                  </a:lnTo>
                  <a:lnTo>
                    <a:pt x="9841992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713272-9512-A882-00B7-38B32E8E9442}"/>
              </a:ext>
            </a:extLst>
          </p:cNvPr>
          <p:cNvSpPr/>
          <p:nvPr/>
        </p:nvSpPr>
        <p:spPr>
          <a:xfrm>
            <a:off x="504143" y="1050801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Какие задачи решает оркестратор?</a:t>
            </a: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E626C4E7-8AE8-2CF1-79C7-9044E5904359}"/>
              </a:ext>
            </a:extLst>
          </p:cNvPr>
          <p:cNvGrpSpPr/>
          <p:nvPr/>
        </p:nvGrpSpPr>
        <p:grpSpPr>
          <a:xfrm>
            <a:off x="620368" y="1462300"/>
            <a:ext cx="11562488" cy="3738460"/>
            <a:chOff x="629512" y="1369819"/>
            <a:chExt cx="11562488" cy="37384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B29B32-E5DD-1A30-AFD3-DBBF715468AF}"/>
                </a:ext>
              </a:extLst>
            </p:cNvPr>
            <p:cNvSpPr txBox="1"/>
            <p:nvPr/>
          </p:nvSpPr>
          <p:spPr>
            <a:xfrm>
              <a:off x="629512" y="1369819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8ADD1C-331E-337F-1F76-EBF454EF6CC9}"/>
                </a:ext>
              </a:extLst>
            </p:cNvPr>
            <p:cNvSpPr txBox="1"/>
            <p:nvPr/>
          </p:nvSpPr>
          <p:spPr>
            <a:xfrm>
              <a:off x="629512" y="3241497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934739-B17F-50F9-7162-4CEA913BBBC7}"/>
                </a:ext>
              </a:extLst>
            </p:cNvPr>
            <p:cNvSpPr txBox="1"/>
            <p:nvPr/>
          </p:nvSpPr>
          <p:spPr>
            <a:xfrm>
              <a:off x="629512" y="2304012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B639EA-E6F0-F921-330F-2C2EB39ACCEC}"/>
                </a:ext>
              </a:extLst>
            </p:cNvPr>
            <p:cNvSpPr txBox="1"/>
            <p:nvPr/>
          </p:nvSpPr>
          <p:spPr>
            <a:xfrm>
              <a:off x="629512" y="4193476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04</a:t>
              </a: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FC8159D7-7A2C-8909-CBA8-551D8044C8D3}"/>
                </a:ext>
              </a:extLst>
            </p:cNvPr>
            <p:cNvGrpSpPr/>
            <p:nvPr/>
          </p:nvGrpSpPr>
          <p:grpSpPr>
            <a:xfrm>
              <a:off x="1556412" y="1419984"/>
              <a:ext cx="10635588" cy="867964"/>
              <a:chOff x="1450967" y="1680746"/>
              <a:chExt cx="10635588" cy="86796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CFCD0F-7C23-28AE-AEA9-C119F4B6E51C}"/>
                  </a:ext>
                </a:extLst>
              </p:cNvPr>
              <p:cNvSpPr txBox="1"/>
              <p:nvPr/>
            </p:nvSpPr>
            <p:spPr>
              <a:xfrm>
                <a:off x="1452590" y="1680746"/>
                <a:ext cx="1063396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Планирование задач. </a:t>
                </a:r>
                <a:b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</a:b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10A140-C401-6B2F-7315-36CA22ECCBF3}"/>
                  </a:ext>
                </a:extLst>
              </p:cNvPr>
              <p:cNvSpPr txBox="1"/>
              <p:nvPr/>
            </p:nvSpPr>
            <p:spPr>
              <a:xfrm>
                <a:off x="1450967" y="1963935"/>
                <a:ext cx="957418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Основная функция, позволяющая избавиться от ручного запуска рутинных задач по расчёту витрин, загрузке данных, резервному копированию и т. д.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9B22FDB8-C23A-0B2C-760A-E3AC155315DC}"/>
                </a:ext>
              </a:extLst>
            </p:cNvPr>
            <p:cNvGrpSpPr/>
            <p:nvPr/>
          </p:nvGrpSpPr>
          <p:grpSpPr>
            <a:xfrm>
              <a:off x="1558034" y="2365465"/>
              <a:ext cx="10633966" cy="868636"/>
              <a:chOff x="1452589" y="1729481"/>
              <a:chExt cx="10633966" cy="86863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BB74D6-2E85-73DC-8931-455DCA14F650}"/>
                  </a:ext>
                </a:extLst>
              </p:cNvPr>
              <p:cNvSpPr txBox="1"/>
              <p:nvPr/>
            </p:nvSpPr>
            <p:spPr>
              <a:xfrm>
                <a:off x="1452590" y="1729481"/>
                <a:ext cx="106339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Управление зависимостями.</a:t>
                </a: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B7D456-745A-3342-F5A7-5F289316B23A}"/>
                  </a:ext>
                </a:extLst>
              </p:cNvPr>
              <p:cNvSpPr txBox="1"/>
              <p:nvPr/>
            </p:nvSpPr>
            <p:spPr>
              <a:xfrm>
                <a:off x="1452589" y="2013342"/>
                <a:ext cx="957418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Часто задачу нужно запустить не только в определённый промежуток времени, но и с учётом статуса других задач. Например, расчёт витрины данных нужно запустить только после загрузки сырых данных на кластер.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3EC73CA1-C4ED-8B73-3CD8-B842E8756BDE}"/>
                </a:ext>
              </a:extLst>
            </p:cNvPr>
            <p:cNvGrpSpPr/>
            <p:nvPr/>
          </p:nvGrpSpPr>
          <p:grpSpPr>
            <a:xfrm>
              <a:off x="1558034" y="3302554"/>
              <a:ext cx="10633966" cy="868636"/>
              <a:chOff x="1452589" y="1729481"/>
              <a:chExt cx="10633966" cy="868636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A8FD9D5-02AB-556D-CBC2-E9580C193A47}"/>
                  </a:ext>
                </a:extLst>
              </p:cNvPr>
              <p:cNvSpPr txBox="1"/>
              <p:nvPr/>
            </p:nvSpPr>
            <p:spPr>
              <a:xfrm>
                <a:off x="1452590" y="1729481"/>
                <a:ext cx="106339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Репроцессинг.</a:t>
                </a: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0779B75-216A-A44F-DA38-9F37BF21767D}"/>
                  </a:ext>
                </a:extLst>
              </p:cNvPr>
              <p:cNvSpPr txBox="1"/>
              <p:nvPr/>
            </p:nvSpPr>
            <p:spPr>
              <a:xfrm>
                <a:off x="1452589" y="2013342"/>
                <a:ext cx="961361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Если задача требует перезапуска, то перезапуска требуют и задачи, зависящие от неё. Кроме того, перезапуск может быть необходим за несколько временных периодов. 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6122E321-8D72-2E6F-966D-FA9AE128F354}"/>
                </a:ext>
              </a:extLst>
            </p:cNvPr>
            <p:cNvGrpSpPr/>
            <p:nvPr/>
          </p:nvGrpSpPr>
          <p:grpSpPr>
            <a:xfrm>
              <a:off x="1558034" y="4239643"/>
              <a:ext cx="10633966" cy="868636"/>
              <a:chOff x="1452589" y="1729481"/>
              <a:chExt cx="10633966" cy="86863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538D244-E5A9-E064-14F8-F4B53C3FBA16}"/>
                  </a:ext>
                </a:extLst>
              </p:cNvPr>
              <p:cNvSpPr txBox="1"/>
              <p:nvPr/>
            </p:nvSpPr>
            <p:spPr>
              <a:xfrm>
                <a:off x="1452590" y="1729481"/>
                <a:ext cx="106339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Мониторинг.</a:t>
                </a: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F8FACE4-1F53-7A7E-EC29-DE3AE67B61FA}"/>
                  </a:ext>
                </a:extLst>
              </p:cNvPr>
              <p:cNvSpPr txBox="1"/>
              <p:nvPr/>
            </p:nvSpPr>
            <p:spPr>
              <a:xfrm>
                <a:off x="1452589" y="2013342"/>
                <a:ext cx="957093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Необходимо отображать наличие проблемы и уведомлять через специальные каналы ответственных людей, если опоздала загрузка данных, не хватило ресурсов, или если сервис расчётов был временно недоступен. 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</p:grpSp>
      <p:sp>
        <p:nvSpPr>
          <p:cNvPr id="25" name="object 2">
            <a:extLst>
              <a:ext uri="{FF2B5EF4-FFF2-40B4-BE49-F238E27FC236}">
                <a16:creationId xmlns:a16="http://schemas.microsoft.com/office/drawing/2014/main" id="{4EFDCE5D-B1A9-7FE9-8EF3-83F35B8141B3}"/>
              </a:ext>
            </a:extLst>
          </p:cNvPr>
          <p:cNvSpPr txBox="1">
            <a:spLocks/>
          </p:cNvSpPr>
          <p:nvPr/>
        </p:nvSpPr>
        <p:spPr>
          <a:xfrm>
            <a:off x="613049" y="315422"/>
            <a:ext cx="52470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kern="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Оркестраторы загрузок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31799842-6EF5-17AA-D88D-E825C9419D09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DE38848-C278-F01E-F70D-5B1F21393BA9}"/>
              </a:ext>
            </a:extLst>
          </p:cNvPr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375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9842500" cy="893444"/>
            <a:chOff x="0" y="0"/>
            <a:chExt cx="9842500" cy="893444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020310" cy="152400"/>
            </a:xfrm>
            <a:custGeom>
              <a:avLst/>
              <a:gdLst/>
              <a:ahLst/>
              <a:cxnLst/>
              <a:rect l="l" t="t" r="r" b="b"/>
              <a:pathLst>
                <a:path w="5020310" h="152400">
                  <a:moveTo>
                    <a:pt x="0" y="152400"/>
                  </a:moveTo>
                  <a:lnTo>
                    <a:pt x="5020056" y="152400"/>
                  </a:lnTo>
                  <a:lnTo>
                    <a:pt x="5020056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2400"/>
              <a:ext cx="9842500" cy="741045"/>
            </a:xfrm>
            <a:custGeom>
              <a:avLst/>
              <a:gdLst/>
              <a:ahLst/>
              <a:cxnLst/>
              <a:rect l="l" t="t" r="r" b="b"/>
              <a:pathLst>
                <a:path w="9842500" h="741044">
                  <a:moveTo>
                    <a:pt x="9841992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9841992" y="740663"/>
                  </a:lnTo>
                  <a:lnTo>
                    <a:pt x="9841992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713272-9512-A882-00B7-38B32E8E9442}"/>
              </a:ext>
            </a:extLst>
          </p:cNvPr>
          <p:cNvSpPr/>
          <p:nvPr/>
        </p:nvSpPr>
        <p:spPr>
          <a:xfrm>
            <a:off x="504143" y="1050801"/>
            <a:ext cx="930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Какие задачи решает оркестратор?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B0CB27-1F12-98B4-2E6F-B1B90EC7411D}"/>
              </a:ext>
            </a:extLst>
          </p:cNvPr>
          <p:cNvSpPr txBox="1"/>
          <p:nvPr/>
        </p:nvSpPr>
        <p:spPr>
          <a:xfrm>
            <a:off x="620368" y="6260635"/>
            <a:ext cx="10406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500"/>
              </a:spcBef>
              <a:buClr>
                <a:srgbClr val="2965FF"/>
              </a:buClr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Внедрение оркестратора позволит </a:t>
            </a:r>
            <a:r>
              <a:rPr lang="ru-RU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повысить качество данных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E626C4E7-8AE8-2CF1-79C7-9044E5904359}"/>
              </a:ext>
            </a:extLst>
          </p:cNvPr>
          <p:cNvGrpSpPr/>
          <p:nvPr/>
        </p:nvGrpSpPr>
        <p:grpSpPr>
          <a:xfrm>
            <a:off x="620368" y="1462300"/>
            <a:ext cx="11562488" cy="4718993"/>
            <a:chOff x="629512" y="1369819"/>
            <a:chExt cx="11562488" cy="47189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B29B32-E5DD-1A30-AFD3-DBBF715468AF}"/>
                </a:ext>
              </a:extLst>
            </p:cNvPr>
            <p:cNvSpPr txBox="1"/>
            <p:nvPr/>
          </p:nvSpPr>
          <p:spPr>
            <a:xfrm>
              <a:off x="629512" y="1369819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8ADD1C-331E-337F-1F76-EBF454EF6CC9}"/>
                </a:ext>
              </a:extLst>
            </p:cNvPr>
            <p:cNvSpPr txBox="1"/>
            <p:nvPr/>
          </p:nvSpPr>
          <p:spPr>
            <a:xfrm>
              <a:off x="629512" y="3241497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934739-B17F-50F9-7162-4CEA913BBBC7}"/>
                </a:ext>
              </a:extLst>
            </p:cNvPr>
            <p:cNvSpPr txBox="1"/>
            <p:nvPr/>
          </p:nvSpPr>
          <p:spPr>
            <a:xfrm>
              <a:off x="629512" y="2304012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B639EA-E6F0-F921-330F-2C2EB39ACCEC}"/>
                </a:ext>
              </a:extLst>
            </p:cNvPr>
            <p:cNvSpPr txBox="1"/>
            <p:nvPr/>
          </p:nvSpPr>
          <p:spPr>
            <a:xfrm>
              <a:off x="629512" y="4193476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04</a:t>
              </a: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FC8159D7-7A2C-8909-CBA8-551D8044C8D3}"/>
                </a:ext>
              </a:extLst>
            </p:cNvPr>
            <p:cNvGrpSpPr/>
            <p:nvPr/>
          </p:nvGrpSpPr>
          <p:grpSpPr>
            <a:xfrm>
              <a:off x="1556412" y="1419984"/>
              <a:ext cx="10635588" cy="867964"/>
              <a:chOff x="1450967" y="1680746"/>
              <a:chExt cx="10635588" cy="86796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CFCD0F-7C23-28AE-AEA9-C119F4B6E51C}"/>
                  </a:ext>
                </a:extLst>
              </p:cNvPr>
              <p:cNvSpPr txBox="1"/>
              <p:nvPr/>
            </p:nvSpPr>
            <p:spPr>
              <a:xfrm>
                <a:off x="1452590" y="1680746"/>
                <a:ext cx="1063396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Планирование задач. </a:t>
                </a:r>
                <a:b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</a:b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10A140-C401-6B2F-7315-36CA22ECCBF3}"/>
                  </a:ext>
                </a:extLst>
              </p:cNvPr>
              <p:cNvSpPr txBox="1"/>
              <p:nvPr/>
            </p:nvSpPr>
            <p:spPr>
              <a:xfrm>
                <a:off x="1450967" y="1963935"/>
                <a:ext cx="957418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Основная функция, позволяющая избавиться от ручного запуска рутинных задач по расчёту витрин, загрузке данных, резервному копированию и т. д.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9B22FDB8-C23A-0B2C-760A-E3AC155315DC}"/>
                </a:ext>
              </a:extLst>
            </p:cNvPr>
            <p:cNvGrpSpPr/>
            <p:nvPr/>
          </p:nvGrpSpPr>
          <p:grpSpPr>
            <a:xfrm>
              <a:off x="1558034" y="2365465"/>
              <a:ext cx="10633966" cy="868636"/>
              <a:chOff x="1452589" y="1729481"/>
              <a:chExt cx="10633966" cy="86863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BB74D6-2E85-73DC-8931-455DCA14F650}"/>
                  </a:ext>
                </a:extLst>
              </p:cNvPr>
              <p:cNvSpPr txBox="1"/>
              <p:nvPr/>
            </p:nvSpPr>
            <p:spPr>
              <a:xfrm>
                <a:off x="1452590" y="1729481"/>
                <a:ext cx="106339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Управление зависимостями.</a:t>
                </a: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B7D456-745A-3342-F5A7-5F289316B23A}"/>
                  </a:ext>
                </a:extLst>
              </p:cNvPr>
              <p:cNvSpPr txBox="1"/>
              <p:nvPr/>
            </p:nvSpPr>
            <p:spPr>
              <a:xfrm>
                <a:off x="1452589" y="2013342"/>
                <a:ext cx="957418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Часто задачу нужно запустить не только в определённый промежуток времени, но и с учётом статуса других задач. Например, расчёт витрины данных нужно запустить только после загрузки сырых данных на кластер.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3EC73CA1-C4ED-8B73-3CD8-B842E8756BDE}"/>
                </a:ext>
              </a:extLst>
            </p:cNvPr>
            <p:cNvGrpSpPr/>
            <p:nvPr/>
          </p:nvGrpSpPr>
          <p:grpSpPr>
            <a:xfrm>
              <a:off x="1558034" y="3302554"/>
              <a:ext cx="10633966" cy="868636"/>
              <a:chOff x="1452589" y="1729481"/>
              <a:chExt cx="10633966" cy="868636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A8FD9D5-02AB-556D-CBC2-E9580C193A47}"/>
                  </a:ext>
                </a:extLst>
              </p:cNvPr>
              <p:cNvSpPr txBox="1"/>
              <p:nvPr/>
            </p:nvSpPr>
            <p:spPr>
              <a:xfrm>
                <a:off x="1452590" y="1729481"/>
                <a:ext cx="106339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Репроцессинг.</a:t>
                </a: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0779B75-216A-A44F-DA38-9F37BF21767D}"/>
                  </a:ext>
                </a:extLst>
              </p:cNvPr>
              <p:cNvSpPr txBox="1"/>
              <p:nvPr/>
            </p:nvSpPr>
            <p:spPr>
              <a:xfrm>
                <a:off x="1452589" y="2013342"/>
                <a:ext cx="961361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Если задача требует перезапуска, то перезапуска требуют и задачи, зависящие от неё. Кроме того, перезапуск может быть необходим за несколько временных периодов. 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6122E321-8D72-2E6F-966D-FA9AE128F354}"/>
                </a:ext>
              </a:extLst>
            </p:cNvPr>
            <p:cNvGrpSpPr/>
            <p:nvPr/>
          </p:nvGrpSpPr>
          <p:grpSpPr>
            <a:xfrm>
              <a:off x="1558034" y="4239643"/>
              <a:ext cx="10633966" cy="868636"/>
              <a:chOff x="1452589" y="1729481"/>
              <a:chExt cx="10633966" cy="86863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538D244-E5A9-E064-14F8-F4B53C3FBA16}"/>
                  </a:ext>
                </a:extLst>
              </p:cNvPr>
              <p:cNvSpPr txBox="1"/>
              <p:nvPr/>
            </p:nvSpPr>
            <p:spPr>
              <a:xfrm>
                <a:off x="1452590" y="1729481"/>
                <a:ext cx="106339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Мониторинг.</a:t>
                </a: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F8FACE4-1F53-7A7E-EC29-DE3AE67B61FA}"/>
                  </a:ext>
                </a:extLst>
              </p:cNvPr>
              <p:cNvSpPr txBox="1"/>
              <p:nvPr/>
            </p:nvSpPr>
            <p:spPr>
              <a:xfrm>
                <a:off x="1452589" y="2013342"/>
                <a:ext cx="957093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Необходимо отображать наличие проблемы и уведомлять через специальные каналы ответственных людей, если опоздала загрузка данных, не хватило ресурсов, или если сервис расчётов был временно недоступен. 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CE03255-DCA3-6FA5-BE2F-7161D4BC4977}"/>
                </a:ext>
              </a:extLst>
            </p:cNvPr>
            <p:cNvSpPr txBox="1"/>
            <p:nvPr/>
          </p:nvSpPr>
          <p:spPr>
            <a:xfrm>
              <a:off x="629512" y="5145455"/>
              <a:ext cx="804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05</a:t>
              </a:r>
            </a:p>
          </p:txBody>
        </p:sp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2D0CBB06-397A-FEC1-9AF3-6C1E756FDE93}"/>
                </a:ext>
              </a:extLst>
            </p:cNvPr>
            <p:cNvGrpSpPr/>
            <p:nvPr/>
          </p:nvGrpSpPr>
          <p:grpSpPr>
            <a:xfrm>
              <a:off x="1558034" y="5220176"/>
              <a:ext cx="10633966" cy="868636"/>
              <a:chOff x="1452589" y="1729481"/>
              <a:chExt cx="10633966" cy="86863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9E781A-0076-F1A3-EB09-818A767BC92D}"/>
                  </a:ext>
                </a:extLst>
              </p:cNvPr>
              <p:cNvSpPr txBox="1"/>
              <p:nvPr/>
            </p:nvSpPr>
            <p:spPr>
              <a:xfrm>
                <a:off x="1452590" y="1729481"/>
                <a:ext cx="106339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b="1" dirty="0">
                    <a:solidFill>
                      <a:srgbClr val="2964FF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Управление ресурсами.</a:t>
                </a:r>
                <a:endParaRPr lang="en-US" b="1" dirty="0">
                  <a:solidFill>
                    <a:srgbClr val="2964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DAF0F92-DF44-C184-08E9-BFB7E0BBAB2B}"/>
                  </a:ext>
                </a:extLst>
              </p:cNvPr>
              <p:cNvSpPr txBox="1"/>
              <p:nvPr/>
            </p:nvSpPr>
            <p:spPr>
              <a:xfrm>
                <a:off x="1452589" y="2013342"/>
                <a:ext cx="961361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500"/>
                  </a:spcBef>
                  <a:buClr>
                    <a:srgbClr val="2965FF"/>
                  </a:buClr>
                </a:pPr>
                <a:r>
                  <a:rPr lang="ru-RU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Часто в функционале можно встретить пулы и очереди задач, которые позволяют ограничить одновременное выполнение задач одного типа или использующих один ресурс.</a:t>
                </a:r>
                <a:endPara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p:grpSp>
      </p:grpSp>
      <p:sp>
        <p:nvSpPr>
          <p:cNvPr id="25" name="object 2">
            <a:extLst>
              <a:ext uri="{FF2B5EF4-FFF2-40B4-BE49-F238E27FC236}">
                <a16:creationId xmlns:a16="http://schemas.microsoft.com/office/drawing/2014/main" id="{20D3124D-4605-F1BC-C5AD-3F03E239768A}"/>
              </a:ext>
            </a:extLst>
          </p:cNvPr>
          <p:cNvSpPr txBox="1">
            <a:spLocks/>
          </p:cNvSpPr>
          <p:nvPr/>
        </p:nvSpPr>
        <p:spPr>
          <a:xfrm>
            <a:off x="613049" y="315422"/>
            <a:ext cx="52470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kern="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Оркестраторы загрузок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80AB79DF-F9ED-3A35-90E5-458A1956A76F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F3488471-8ED3-3215-6A68-2E0D708AF177}"/>
              </a:ext>
            </a:extLst>
          </p:cNvPr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008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9842500" cy="893444"/>
            <a:chOff x="0" y="0"/>
            <a:chExt cx="9842500" cy="893444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020310" cy="152400"/>
            </a:xfrm>
            <a:custGeom>
              <a:avLst/>
              <a:gdLst/>
              <a:ahLst/>
              <a:cxnLst/>
              <a:rect l="l" t="t" r="r" b="b"/>
              <a:pathLst>
                <a:path w="5020310" h="152400">
                  <a:moveTo>
                    <a:pt x="0" y="152400"/>
                  </a:moveTo>
                  <a:lnTo>
                    <a:pt x="5020056" y="152400"/>
                  </a:lnTo>
                  <a:lnTo>
                    <a:pt x="5020056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2400"/>
              <a:ext cx="9842500" cy="741045"/>
            </a:xfrm>
            <a:custGeom>
              <a:avLst/>
              <a:gdLst/>
              <a:ahLst/>
              <a:cxnLst/>
              <a:rect l="l" t="t" r="r" b="b"/>
              <a:pathLst>
                <a:path w="9842500" h="741044">
                  <a:moveTo>
                    <a:pt x="9841992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9841992" y="740663"/>
                  </a:lnTo>
                  <a:lnTo>
                    <a:pt x="9841992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713272-9512-A882-00B7-38B32E8E9442}"/>
              </a:ext>
            </a:extLst>
          </p:cNvPr>
          <p:cNvSpPr/>
          <p:nvPr/>
        </p:nvSpPr>
        <p:spPr>
          <a:xfrm>
            <a:off x="504143" y="1050801"/>
            <a:ext cx="10099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платформ по оркестрации рабочих процессов и автоматизации обработки больших данных. </a:t>
            </a:r>
          </a:p>
        </p:txBody>
      </p:sp>
      <p:pic>
        <p:nvPicPr>
          <p:cNvPr id="1026" name="Picture 2" descr="Airflow Alternatives - Apache Airflow Logo">
            <a:extLst>
              <a:ext uri="{FF2B5EF4-FFF2-40B4-BE49-F238E27FC236}">
                <a16:creationId xmlns:a16="http://schemas.microsoft.com/office/drawing/2014/main" id="{958B60F7-794F-DECA-1B81-05F3CB44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9" y="1705232"/>
            <a:ext cx="2620057" cy="11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rflow Alternatives - Luigi Logo">
            <a:extLst>
              <a:ext uri="{FF2B5EF4-FFF2-40B4-BE49-F238E27FC236}">
                <a16:creationId xmlns:a16="http://schemas.microsoft.com/office/drawing/2014/main" id="{09FACB8D-046A-6873-0AD0-0FA7083D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623" y="1773729"/>
            <a:ext cx="1828800" cy="9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irflow Alternatives - Apache Nifi Logo">
            <a:extLst>
              <a:ext uri="{FF2B5EF4-FFF2-40B4-BE49-F238E27FC236}">
                <a16:creationId xmlns:a16="http://schemas.microsoft.com/office/drawing/2014/main" id="{E070D31C-E106-A350-712D-D64250E8C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36" y="1713938"/>
            <a:ext cx="21907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rflow Alternatives - AWS Step Functions Logo">
            <a:extLst>
              <a:ext uri="{FF2B5EF4-FFF2-40B4-BE49-F238E27FC236}">
                <a16:creationId xmlns:a16="http://schemas.microsoft.com/office/drawing/2014/main" id="{725DA6B0-47E7-6F10-53E9-C763D2C4D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027" y="4909594"/>
            <a:ext cx="2009775" cy="142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rflow Alternatives - Prefect Logo">
            <a:extLst>
              <a:ext uri="{FF2B5EF4-FFF2-40B4-BE49-F238E27FC236}">
                <a16:creationId xmlns:a16="http://schemas.microsoft.com/office/drawing/2014/main" id="{A5ADB2D2-B767-5326-EC3C-F4B515FB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76" y="3246687"/>
            <a:ext cx="2620057" cy="137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irflow Alternatives - Dagster Logo">
            <a:extLst>
              <a:ext uri="{FF2B5EF4-FFF2-40B4-BE49-F238E27FC236}">
                <a16:creationId xmlns:a16="http://schemas.microsoft.com/office/drawing/2014/main" id="{A7DD4923-E8EA-864C-1EAB-2285BB14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904" y="3327039"/>
            <a:ext cx="1505712" cy="123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irflow Alternatives - Kedro Logo">
            <a:extLst>
              <a:ext uri="{FF2B5EF4-FFF2-40B4-BE49-F238E27FC236}">
                <a16:creationId xmlns:a16="http://schemas.microsoft.com/office/drawing/2014/main" id="{F74C80AF-7460-7BA6-4128-9915E1D8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1" y="5050165"/>
            <a:ext cx="2009775" cy="114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irflow Alternatives - Apache Oozie Logo">
            <a:extLst>
              <a:ext uri="{FF2B5EF4-FFF2-40B4-BE49-F238E27FC236}">
                <a16:creationId xmlns:a16="http://schemas.microsoft.com/office/drawing/2014/main" id="{B8FA80E6-63BD-48FB-918F-24B0BC62B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36" y="5308041"/>
            <a:ext cx="2620058" cy="6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4BBD52A1-51F6-5FF3-A885-94DD8A670D06}"/>
              </a:ext>
            </a:extLst>
          </p:cNvPr>
          <p:cNvSpPr txBox="1">
            <a:spLocks/>
          </p:cNvSpPr>
          <p:nvPr/>
        </p:nvSpPr>
        <p:spPr>
          <a:xfrm>
            <a:off x="613049" y="315422"/>
            <a:ext cx="52470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kern="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Оркестраторы загрузок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00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29774</TotalTime>
  <Words>2297</Words>
  <Application>Microsoft Office PowerPoint</Application>
  <PresentationFormat>Широкоэкранный</PresentationFormat>
  <Paragraphs>362</Paragraphs>
  <Slides>30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Arial MT</vt:lpstr>
      <vt:lpstr>Calibri</vt:lpstr>
      <vt:lpstr>Roboto Condensed</vt:lpstr>
      <vt:lpstr>Tahoma</vt:lpstr>
      <vt:lpstr>Office Theme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Core i7</dc:creator>
  <cp:lastModifiedBy>Иван Селемнёв</cp:lastModifiedBy>
  <cp:revision>72</cp:revision>
  <dcterms:created xsi:type="dcterms:W3CDTF">2022-12-16T07:10:52Z</dcterms:created>
  <dcterms:modified xsi:type="dcterms:W3CDTF">2023-05-06T20:02:32Z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2021-12-28T00:00:00Z</vt:filetime>
  </property>
  <property fmtid="{D5CDD505-2E9C-101B-9397-08002B2CF9AE}" pid="3" name="Creator">
    <vt:lpwstr>Microsoft® PowerPoint® для Microsoft 365</vt:lpwstr>
  </property>
  <property fmtid="{D5CDD505-2E9C-101B-9397-08002B2CF9AE}" pid="4" name="LastSaved">
    <vt:filetime>2022-12-16T00:00:00Z</vt:filetime>
  </property>
</Properties>
</file>